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259" r:id="rId3"/>
    <p:sldId id="260" r:id="rId4"/>
    <p:sldId id="261" r:id="rId5"/>
    <p:sldId id="257" r:id="rId6"/>
    <p:sldId id="262" r:id="rId7"/>
    <p:sldId id="263" r:id="rId8"/>
    <p:sldId id="264" r:id="rId9"/>
    <p:sldId id="265" r:id="rId10"/>
    <p:sldId id="258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A33C"/>
    <a:srgbClr val="C26146"/>
    <a:srgbClr val="F17B5A"/>
    <a:srgbClr val="F47E5D"/>
    <a:srgbClr val="D77143"/>
    <a:srgbClr val="1765D7"/>
    <a:srgbClr val="433F57"/>
    <a:srgbClr val="4D4057"/>
    <a:srgbClr val="69AF92"/>
    <a:srgbClr val="6EB8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72"/>
    <p:restoredTop sz="94694"/>
  </p:normalViewPr>
  <p:slideViewPr>
    <p:cSldViewPr snapToGrid="0" snapToObjects="1">
      <p:cViewPr varScale="1">
        <p:scale>
          <a:sx n="140" d="100"/>
          <a:sy n="140" d="100"/>
        </p:scale>
        <p:origin x="7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EAC439-C164-404E-AA10-5D0AB8C6203E}" type="datetimeFigureOut">
              <a:rPr lang="en-US" smtClean="0"/>
              <a:t>11/9/20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341A40-7B0F-3A4D-96CD-313A00E9F2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508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41A40-7B0F-3A4D-96CD-313A00E9F29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9583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341A40-7B0F-3A4D-96CD-313A00E9F29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7073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41A40-7B0F-3A4D-96CD-313A00E9F29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56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41A40-7B0F-3A4D-96CD-313A00E9F29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4048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41A40-7B0F-3A4D-96CD-313A00E9F29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8155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341A40-7B0F-3A4D-96CD-313A00E9F29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0314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41A40-7B0F-3A4D-96CD-313A00E9F29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4783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41A40-7B0F-3A4D-96CD-313A00E9F29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563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41A40-7B0F-3A4D-96CD-313A00E9F29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7537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41A40-7B0F-3A4D-96CD-313A00E9F29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388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787C-C850-F14E-A0AB-8417C0EE3BA6}" type="datetimeFigureOut">
              <a:rPr lang="en-US" smtClean="0"/>
              <a:t>11/9/20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35BF6-16A1-8841-AAD2-05A458F8D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787C-C850-F14E-A0AB-8417C0EE3BA6}" type="datetimeFigureOut">
              <a:rPr lang="en-US" smtClean="0"/>
              <a:t>11/9/20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35BF6-16A1-8841-AAD2-05A458F8D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344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787C-C850-F14E-A0AB-8417C0EE3BA6}" type="datetimeFigureOut">
              <a:rPr lang="en-US" smtClean="0"/>
              <a:t>11/9/20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35BF6-16A1-8841-AAD2-05A458F8D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32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787C-C850-F14E-A0AB-8417C0EE3BA6}" type="datetimeFigureOut">
              <a:rPr lang="en-US" smtClean="0"/>
              <a:t>11/9/20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35BF6-16A1-8841-AAD2-05A458F8D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51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787C-C850-F14E-A0AB-8417C0EE3BA6}" type="datetimeFigureOut">
              <a:rPr lang="en-US" smtClean="0"/>
              <a:t>11/9/20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35BF6-16A1-8841-AAD2-05A458F8D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890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787C-C850-F14E-A0AB-8417C0EE3BA6}" type="datetimeFigureOut">
              <a:rPr lang="en-US" smtClean="0"/>
              <a:t>11/9/20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35BF6-16A1-8841-AAD2-05A458F8D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843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787C-C850-F14E-A0AB-8417C0EE3BA6}" type="datetimeFigureOut">
              <a:rPr lang="en-US" smtClean="0"/>
              <a:t>11/9/20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35BF6-16A1-8841-AAD2-05A458F8D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720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787C-C850-F14E-A0AB-8417C0EE3BA6}" type="datetimeFigureOut">
              <a:rPr lang="en-US" smtClean="0"/>
              <a:t>11/9/20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35BF6-16A1-8841-AAD2-05A458F8D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680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787C-C850-F14E-A0AB-8417C0EE3BA6}" type="datetimeFigureOut">
              <a:rPr lang="en-US" smtClean="0"/>
              <a:t>11/9/20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35BF6-16A1-8841-AAD2-05A458F8D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54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787C-C850-F14E-A0AB-8417C0EE3BA6}" type="datetimeFigureOut">
              <a:rPr lang="en-US" smtClean="0"/>
              <a:t>11/9/20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35BF6-16A1-8841-AAD2-05A458F8D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9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787C-C850-F14E-A0AB-8417C0EE3BA6}" type="datetimeFigureOut">
              <a:rPr lang="en-US" smtClean="0"/>
              <a:t>11/9/20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35BF6-16A1-8841-AAD2-05A458F8D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753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80787C-C850-F14E-A0AB-8417C0EE3BA6}" type="datetimeFigureOut">
              <a:rPr lang="en-US" smtClean="0"/>
              <a:t>11/9/20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35BF6-16A1-8841-AAD2-05A458F8D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bird, flying, plane, blue&#10;&#10;Description automatically generated">
            <a:extLst>
              <a:ext uri="{FF2B5EF4-FFF2-40B4-BE49-F238E27FC236}">
                <a16:creationId xmlns:a16="http://schemas.microsoft.com/office/drawing/2014/main" id="{EF53307C-E14C-FD49-8C43-18531BB1EB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533" y="-62445"/>
            <a:ext cx="12403065" cy="69767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5151" y="1038317"/>
            <a:ext cx="9144000" cy="2387600"/>
          </a:xfrm>
        </p:spPr>
        <p:txBody>
          <a:bodyPr>
            <a:norm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Company Name’s Marketing Strategy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728418"/>
            <a:ext cx="12192000" cy="494177"/>
          </a:xfrm>
        </p:spPr>
        <p:txBody>
          <a:bodyPr>
            <a:normAutofit/>
          </a:bodyPr>
          <a:lstStyle/>
          <a:p>
            <a:r>
              <a:rPr lang="en-US" sz="2000" i="1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Presented by {Insert your name}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0" y="5925205"/>
            <a:ext cx="12192000" cy="4941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spc="3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INSERT YOUR COMPANY LOGO HERE</a:t>
            </a:r>
          </a:p>
        </p:txBody>
      </p:sp>
    </p:spTree>
    <p:extLst>
      <p:ext uri="{BB962C8B-B14F-4D97-AF65-F5344CB8AC3E}">
        <p14:creationId xmlns:p14="http://schemas.microsoft.com/office/powerpoint/2010/main" val="769146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sunset in the background&#10;&#10;Description automatically generated">
            <a:extLst>
              <a:ext uri="{FF2B5EF4-FFF2-40B4-BE49-F238E27FC236}">
                <a16:creationId xmlns:a16="http://schemas.microsoft.com/office/drawing/2014/main" id="{CC8181AD-BA6E-904D-946E-64107C75C0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3702" y="-42863"/>
            <a:ext cx="12339404" cy="6943725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524000" y="2235200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Our Target Audience</a:t>
            </a:r>
          </a:p>
          <a:p>
            <a:pPr algn="ctr"/>
            <a:r>
              <a:rPr lang="en-US" sz="5400" b="1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And Persona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F0DFD0D2-7E44-814E-989F-CBCA78F0024F}"/>
              </a:ext>
            </a:extLst>
          </p:cNvPr>
          <p:cNvGrpSpPr/>
          <p:nvPr/>
        </p:nvGrpSpPr>
        <p:grpSpPr>
          <a:xfrm>
            <a:off x="-115229" y="-56445"/>
            <a:ext cx="12422458" cy="6957307"/>
            <a:chOff x="-115229" y="-56445"/>
            <a:chExt cx="12422458" cy="6957307"/>
          </a:xfrm>
        </p:grpSpPr>
        <p:pic>
          <p:nvPicPr>
            <p:cNvPr id="15" name="Picture 14" descr="A sunset in the background&#10;&#10;Description automatically generated">
              <a:extLst>
                <a:ext uri="{FF2B5EF4-FFF2-40B4-BE49-F238E27FC236}">
                  <a16:creationId xmlns:a16="http://schemas.microsoft.com/office/drawing/2014/main" id="{A8619C8F-2342-A747-B13E-426F1B1FA55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73702" y="-42863"/>
              <a:ext cx="12339404" cy="6943725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8CBDB98-21E0-3548-BC9C-EC7351A856FA}"/>
                </a:ext>
              </a:extLst>
            </p:cNvPr>
            <p:cNvSpPr/>
            <p:nvPr/>
          </p:nvSpPr>
          <p:spPr>
            <a:xfrm>
              <a:off x="-115229" y="-56445"/>
              <a:ext cx="12422458" cy="1880839"/>
            </a:xfrm>
            <a:prstGeom prst="rect">
              <a:avLst/>
            </a:prstGeom>
            <a:solidFill>
              <a:srgbClr val="C26146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Subtitle 2"/>
          <p:cNvSpPr txBox="1">
            <a:spLocks/>
          </p:cNvSpPr>
          <p:nvPr/>
        </p:nvSpPr>
        <p:spPr>
          <a:xfrm>
            <a:off x="735980" y="758211"/>
            <a:ext cx="11582400" cy="4941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b="1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Target Audience Statement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11297" y="2433368"/>
            <a:ext cx="796940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{Insert your company} creates content to attract {insert target audience} so they can {insert desired outcome} better. </a:t>
            </a:r>
            <a:b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</a:br>
            <a:endParaRPr lang="en-US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6017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0AD501A0-48E6-A145-8B42-E11AB9A6D453}"/>
              </a:ext>
            </a:extLst>
          </p:cNvPr>
          <p:cNvGrpSpPr/>
          <p:nvPr/>
        </p:nvGrpSpPr>
        <p:grpSpPr>
          <a:xfrm>
            <a:off x="-115229" y="-56445"/>
            <a:ext cx="12422458" cy="6957307"/>
            <a:chOff x="-115229" y="-56445"/>
            <a:chExt cx="12422458" cy="6957307"/>
          </a:xfrm>
        </p:grpSpPr>
        <p:pic>
          <p:nvPicPr>
            <p:cNvPr id="13" name="Picture 12" descr="A sunset in the background&#10;&#10;Description automatically generated">
              <a:extLst>
                <a:ext uri="{FF2B5EF4-FFF2-40B4-BE49-F238E27FC236}">
                  <a16:creationId xmlns:a16="http://schemas.microsoft.com/office/drawing/2014/main" id="{E3D43304-BC39-C847-AB17-3F9F0B1A0B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73702" y="-42863"/>
              <a:ext cx="12339404" cy="6943725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6EC6EB3-8F3D-A042-8F7C-6671A9F33203}"/>
                </a:ext>
              </a:extLst>
            </p:cNvPr>
            <p:cNvSpPr/>
            <p:nvPr/>
          </p:nvSpPr>
          <p:spPr>
            <a:xfrm>
              <a:off x="-115229" y="-56445"/>
              <a:ext cx="12422458" cy="1880839"/>
            </a:xfrm>
            <a:prstGeom prst="rect">
              <a:avLst/>
            </a:prstGeom>
            <a:solidFill>
              <a:srgbClr val="C26146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Subtitle 2"/>
          <p:cNvSpPr txBox="1">
            <a:spLocks/>
          </p:cNvSpPr>
          <p:nvPr/>
        </p:nvSpPr>
        <p:spPr>
          <a:xfrm>
            <a:off x="735980" y="758211"/>
            <a:ext cx="11582400" cy="4941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b="1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Basics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53981" y="2286895"/>
            <a:ext cx="7969405" cy="3226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Persona name: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Job title: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Job responsibilities: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Gender: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Age:</a:t>
            </a:r>
            <a:b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</a:br>
            <a:endParaRPr lang="en-US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91656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E1E07120-5B0C-FF44-884A-16E64F54B2F8}"/>
              </a:ext>
            </a:extLst>
          </p:cNvPr>
          <p:cNvGrpSpPr/>
          <p:nvPr/>
        </p:nvGrpSpPr>
        <p:grpSpPr>
          <a:xfrm>
            <a:off x="-115229" y="-56445"/>
            <a:ext cx="12422458" cy="6957307"/>
            <a:chOff x="-115229" y="-56445"/>
            <a:chExt cx="12422458" cy="6957307"/>
          </a:xfrm>
        </p:grpSpPr>
        <p:pic>
          <p:nvPicPr>
            <p:cNvPr id="13" name="Picture 12" descr="A sunset in the background&#10;&#10;Description automatically generated">
              <a:extLst>
                <a:ext uri="{FF2B5EF4-FFF2-40B4-BE49-F238E27FC236}">
                  <a16:creationId xmlns:a16="http://schemas.microsoft.com/office/drawing/2014/main" id="{11C316CF-B490-4F44-A882-AAD0EB1A3E9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73702" y="-42863"/>
              <a:ext cx="12339404" cy="6943725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C43DFC8-8176-AA42-ABA4-F2C0E9873581}"/>
                </a:ext>
              </a:extLst>
            </p:cNvPr>
            <p:cNvSpPr/>
            <p:nvPr/>
          </p:nvSpPr>
          <p:spPr>
            <a:xfrm>
              <a:off x="-115229" y="-56445"/>
              <a:ext cx="12422458" cy="1880839"/>
            </a:xfrm>
            <a:prstGeom prst="rect">
              <a:avLst/>
            </a:prstGeom>
            <a:solidFill>
              <a:srgbClr val="C26146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Subtitle 2"/>
          <p:cNvSpPr txBox="1">
            <a:spLocks/>
          </p:cNvSpPr>
          <p:nvPr/>
        </p:nvSpPr>
        <p:spPr>
          <a:xfrm>
            <a:off x="735980" y="758211"/>
            <a:ext cx="11582400" cy="4941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b="1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Company Information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53981" y="2286895"/>
            <a:ext cx="7969405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Company size: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Team size: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Location:</a:t>
            </a:r>
            <a:b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</a:br>
            <a:endParaRPr lang="en-US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9271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875B8AD3-E3AA-0B4F-8EE4-889DD9D9433C}"/>
              </a:ext>
            </a:extLst>
          </p:cNvPr>
          <p:cNvGrpSpPr/>
          <p:nvPr/>
        </p:nvGrpSpPr>
        <p:grpSpPr>
          <a:xfrm>
            <a:off x="-115229" y="-56445"/>
            <a:ext cx="12422458" cy="6957307"/>
            <a:chOff x="-115229" y="-56445"/>
            <a:chExt cx="12422458" cy="6957307"/>
          </a:xfrm>
        </p:grpSpPr>
        <p:pic>
          <p:nvPicPr>
            <p:cNvPr id="14" name="Picture 13" descr="A sunset in the background&#10;&#10;Description automatically generated">
              <a:extLst>
                <a:ext uri="{FF2B5EF4-FFF2-40B4-BE49-F238E27FC236}">
                  <a16:creationId xmlns:a16="http://schemas.microsoft.com/office/drawing/2014/main" id="{727EC988-B5A8-E440-BA40-5DFA323C16B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73702" y="-42863"/>
              <a:ext cx="12339404" cy="6943725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6E32113-46E0-EC47-8258-E90C02AE9F94}"/>
                </a:ext>
              </a:extLst>
            </p:cNvPr>
            <p:cNvSpPr/>
            <p:nvPr/>
          </p:nvSpPr>
          <p:spPr>
            <a:xfrm>
              <a:off x="-115229" y="-56445"/>
              <a:ext cx="12422458" cy="1880839"/>
            </a:xfrm>
            <a:prstGeom prst="rect">
              <a:avLst/>
            </a:prstGeom>
            <a:solidFill>
              <a:srgbClr val="C26146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Subtitle 2"/>
          <p:cNvSpPr txBox="1">
            <a:spLocks/>
          </p:cNvSpPr>
          <p:nvPr/>
        </p:nvSpPr>
        <p:spPr>
          <a:xfrm>
            <a:off x="735980" y="758211"/>
            <a:ext cx="11582400" cy="4941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b="1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Emotion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53981" y="2286895"/>
            <a:ext cx="7969405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Reasons they search for a solution: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Why they choose us: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#1 benefit they get from us: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Closest competitor they’d consider: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Customer quote: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Favorite blogs and resources:</a:t>
            </a:r>
            <a:b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</a:br>
            <a:endParaRPr lang="en-US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5689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A663ABAB-3440-654D-BE56-8C340C47B74A}"/>
              </a:ext>
            </a:extLst>
          </p:cNvPr>
          <p:cNvGrpSpPr/>
          <p:nvPr/>
        </p:nvGrpSpPr>
        <p:grpSpPr>
          <a:xfrm>
            <a:off x="-115229" y="-56445"/>
            <a:ext cx="12422458" cy="6957307"/>
            <a:chOff x="-115229" y="-56445"/>
            <a:chExt cx="12422458" cy="6957307"/>
          </a:xfrm>
        </p:grpSpPr>
        <p:pic>
          <p:nvPicPr>
            <p:cNvPr id="13" name="Picture 12" descr="A sunset in the background&#10;&#10;Description automatically generated">
              <a:extLst>
                <a:ext uri="{FF2B5EF4-FFF2-40B4-BE49-F238E27FC236}">
                  <a16:creationId xmlns:a16="http://schemas.microsoft.com/office/drawing/2014/main" id="{594FB6B8-DAFB-5247-AF1C-C16ED517A36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73702" y="-42863"/>
              <a:ext cx="12339404" cy="6943725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1394393-3100-954B-A59C-4B1CCF1E2BA0}"/>
                </a:ext>
              </a:extLst>
            </p:cNvPr>
            <p:cNvSpPr/>
            <p:nvPr/>
          </p:nvSpPr>
          <p:spPr>
            <a:xfrm>
              <a:off x="-115229" y="-56445"/>
              <a:ext cx="12422458" cy="1880839"/>
            </a:xfrm>
            <a:prstGeom prst="rect">
              <a:avLst/>
            </a:prstGeom>
            <a:solidFill>
              <a:srgbClr val="C26146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Subtitle 2"/>
          <p:cNvSpPr txBox="1">
            <a:spLocks/>
          </p:cNvSpPr>
          <p:nvPr/>
        </p:nvSpPr>
        <p:spPr>
          <a:xfrm>
            <a:off x="735980" y="758211"/>
            <a:ext cx="11582400" cy="4941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b="1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Image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53981" y="2286895"/>
            <a:ext cx="7969405" cy="578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Link to image (or place image here):</a:t>
            </a:r>
            <a:endParaRPr lang="en-US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6115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bird, flying, plane, blue&#10;&#10;Description automatically generated">
            <a:extLst>
              <a:ext uri="{FF2B5EF4-FFF2-40B4-BE49-F238E27FC236}">
                <a16:creationId xmlns:a16="http://schemas.microsoft.com/office/drawing/2014/main" id="{EE1556B4-2630-624B-B072-01DCB0404E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0242" y="-42594"/>
            <a:ext cx="12332484" cy="6937022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524000" y="2232117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Our Branding</a:t>
            </a:r>
          </a:p>
        </p:txBody>
      </p:sp>
    </p:spTree>
    <p:extLst>
      <p:ext uri="{BB962C8B-B14F-4D97-AF65-F5344CB8AC3E}">
        <p14:creationId xmlns:p14="http://schemas.microsoft.com/office/powerpoint/2010/main" val="14505502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68DFAFB-83DA-6140-9031-DB4D592C68A3}"/>
              </a:ext>
            </a:extLst>
          </p:cNvPr>
          <p:cNvGrpSpPr/>
          <p:nvPr/>
        </p:nvGrpSpPr>
        <p:grpSpPr>
          <a:xfrm>
            <a:off x="-115229" y="-42594"/>
            <a:ext cx="12422458" cy="6937022"/>
            <a:chOff x="-115229" y="-42594"/>
            <a:chExt cx="12422458" cy="6937022"/>
          </a:xfrm>
        </p:grpSpPr>
        <p:pic>
          <p:nvPicPr>
            <p:cNvPr id="11" name="Picture 10" descr="A picture containing bird, flying, plane, blue&#10;&#10;Description automatically generated">
              <a:extLst>
                <a:ext uri="{FF2B5EF4-FFF2-40B4-BE49-F238E27FC236}">
                  <a16:creationId xmlns:a16="http://schemas.microsoft.com/office/drawing/2014/main" id="{7E4937A9-FD68-674C-AB85-846AA0F8807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70242" y="-42594"/>
              <a:ext cx="12332484" cy="6937022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9D0AEDF-EBFC-844E-97A7-C79E726A20CD}"/>
                </a:ext>
              </a:extLst>
            </p:cNvPr>
            <p:cNvSpPr/>
            <p:nvPr/>
          </p:nvSpPr>
          <p:spPr>
            <a:xfrm>
              <a:off x="-115229" y="-32972"/>
              <a:ext cx="12422458" cy="1880839"/>
            </a:xfrm>
            <a:prstGeom prst="rect">
              <a:avLst/>
            </a:prstGeom>
            <a:solidFill>
              <a:srgbClr val="1765D7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980" y="758211"/>
            <a:ext cx="11582400" cy="494177"/>
          </a:xfrm>
        </p:spPr>
        <p:txBody>
          <a:bodyPr>
            <a:noAutofit/>
          </a:bodyPr>
          <a:lstStyle/>
          <a:p>
            <a:pPr algn="l"/>
            <a:r>
              <a:rPr lang="en-US" sz="4000" b="1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Brand Positioning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9359590" y="6348955"/>
            <a:ext cx="2824976" cy="4941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spc="3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COMPANY LOGO HERE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53981" y="2286895"/>
            <a:ext cx="7969405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Relevancy: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Uniqueness: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Credibility:</a:t>
            </a:r>
            <a:b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</a:br>
            <a:endParaRPr lang="en-US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1788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2BEC503F-25CC-9946-93F6-F043D9BD20AC}"/>
              </a:ext>
            </a:extLst>
          </p:cNvPr>
          <p:cNvGrpSpPr/>
          <p:nvPr/>
        </p:nvGrpSpPr>
        <p:grpSpPr>
          <a:xfrm>
            <a:off x="-115229" y="-42594"/>
            <a:ext cx="12422458" cy="6937022"/>
            <a:chOff x="-115229" y="-42594"/>
            <a:chExt cx="12422458" cy="6937022"/>
          </a:xfrm>
        </p:grpSpPr>
        <p:pic>
          <p:nvPicPr>
            <p:cNvPr id="12" name="Picture 11" descr="A picture containing bird, flying, plane, blue&#10;&#10;Description automatically generated">
              <a:extLst>
                <a:ext uri="{FF2B5EF4-FFF2-40B4-BE49-F238E27FC236}">
                  <a16:creationId xmlns:a16="http://schemas.microsoft.com/office/drawing/2014/main" id="{24CAF459-1C09-4346-850F-8A6CD8B0FE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70242" y="-42594"/>
              <a:ext cx="12332484" cy="6937022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7D49AC-79E3-F041-9D75-EF4DBCAC4B81}"/>
                </a:ext>
              </a:extLst>
            </p:cNvPr>
            <p:cNvSpPr/>
            <p:nvPr/>
          </p:nvSpPr>
          <p:spPr>
            <a:xfrm>
              <a:off x="-115229" y="-32972"/>
              <a:ext cx="12422458" cy="1880839"/>
            </a:xfrm>
            <a:prstGeom prst="rect">
              <a:avLst/>
            </a:prstGeom>
            <a:solidFill>
              <a:srgbClr val="1765D7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980" y="758211"/>
            <a:ext cx="11582400" cy="494177"/>
          </a:xfrm>
        </p:spPr>
        <p:txBody>
          <a:bodyPr>
            <a:noAutofit/>
          </a:bodyPr>
          <a:lstStyle/>
          <a:p>
            <a:pPr algn="l"/>
            <a:r>
              <a:rPr lang="en-US" sz="4000" b="1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Brand Statement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9359590" y="6348955"/>
            <a:ext cx="2824976" cy="4941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spc="3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COMPANY LOGO HERE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940552" y="2382559"/>
            <a:ext cx="831089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{Insert target audience} trust {insert your brand} as the {insert unique product or service category} that {insert primary benefit} because {insert your brand} is the best way to {insert credibility statement}. </a:t>
            </a:r>
            <a:b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</a:br>
            <a:endParaRPr lang="en-US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150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DDD32701-EB55-9D46-ACFC-2FDEDC7EAC6E}"/>
              </a:ext>
            </a:extLst>
          </p:cNvPr>
          <p:cNvGrpSpPr/>
          <p:nvPr/>
        </p:nvGrpSpPr>
        <p:grpSpPr>
          <a:xfrm>
            <a:off x="-115229" y="-42594"/>
            <a:ext cx="12422458" cy="6937022"/>
            <a:chOff x="-115229" y="-42594"/>
            <a:chExt cx="12422458" cy="6937022"/>
          </a:xfrm>
        </p:grpSpPr>
        <p:pic>
          <p:nvPicPr>
            <p:cNvPr id="12" name="Picture 11" descr="A picture containing bird, flying, plane, blue&#10;&#10;Description automatically generated">
              <a:extLst>
                <a:ext uri="{FF2B5EF4-FFF2-40B4-BE49-F238E27FC236}">
                  <a16:creationId xmlns:a16="http://schemas.microsoft.com/office/drawing/2014/main" id="{D9AB71DE-6388-944D-91E5-9923AFC13FD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70242" y="-42594"/>
              <a:ext cx="12332484" cy="6937022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6244B99-7938-E142-965A-8D0AF9222ADF}"/>
                </a:ext>
              </a:extLst>
            </p:cNvPr>
            <p:cNvSpPr/>
            <p:nvPr/>
          </p:nvSpPr>
          <p:spPr>
            <a:xfrm>
              <a:off x="-115229" y="-32972"/>
              <a:ext cx="12422458" cy="1880839"/>
            </a:xfrm>
            <a:prstGeom prst="rect">
              <a:avLst/>
            </a:prstGeom>
            <a:solidFill>
              <a:srgbClr val="1765D7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980" y="758211"/>
            <a:ext cx="11582400" cy="494177"/>
          </a:xfrm>
        </p:spPr>
        <p:txBody>
          <a:bodyPr>
            <a:noAutofit/>
          </a:bodyPr>
          <a:lstStyle/>
          <a:p>
            <a:pPr algn="l"/>
            <a:r>
              <a:rPr lang="en-US" sz="4000" b="1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Brand Voice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9359590" y="6348955"/>
            <a:ext cx="2824976" cy="4941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spc="3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COMPANY LOGO HERE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35980" y="2549310"/>
            <a:ext cx="10795819" cy="2222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Statement #1: We are {insert desired perception}, but we are not {insert antonym of desired perception}.</a:t>
            </a:r>
          </a:p>
          <a:p>
            <a:pPr>
              <a:lnSpc>
                <a:spcPct val="200000"/>
              </a:lnSpc>
            </a:pPr>
            <a: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Statement #2: We are {insert desired perception}, but we are not {insert antonym of desired perception}.</a:t>
            </a:r>
          </a:p>
          <a:p>
            <a:pPr>
              <a:lnSpc>
                <a:spcPct val="200000"/>
              </a:lnSpc>
            </a:pPr>
            <a: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Statement #3: We are {insert desired perception}, but we are not {insert antonym of desired perception}. </a:t>
            </a:r>
            <a:b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</a:br>
            <a:endParaRPr lang="en-US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6719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bird, flying, plane, blue&#10;&#10;Description automatically generated">
            <a:extLst>
              <a:ext uri="{FF2B5EF4-FFF2-40B4-BE49-F238E27FC236}">
                <a16:creationId xmlns:a16="http://schemas.microsoft.com/office/drawing/2014/main" id="{992A40E9-9B87-AA49-9CE7-78BF96D2AD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0243" y="-32972"/>
            <a:ext cx="12332484" cy="693702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-115229" y="-32972"/>
            <a:ext cx="12422458" cy="1880839"/>
          </a:xfrm>
          <a:prstGeom prst="rect">
            <a:avLst/>
          </a:prstGeom>
          <a:solidFill>
            <a:srgbClr val="1765D7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980" y="747325"/>
            <a:ext cx="11582400" cy="494177"/>
          </a:xfrm>
        </p:spPr>
        <p:txBody>
          <a:bodyPr>
            <a:noAutofit/>
          </a:bodyPr>
          <a:lstStyle/>
          <a:p>
            <a:pPr algn="l"/>
            <a:r>
              <a:rPr lang="en-US" sz="4000" b="1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Our Goal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9359590" y="6348955"/>
            <a:ext cx="2824976" cy="4941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spc="3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COMPANY LOGO HERE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11297" y="2150685"/>
            <a:ext cx="7969405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By {insert day, month, year}, the {insert your organization’s name} marketing team will reach {insert number} {insert metric} every {insert time frame}.</a:t>
            </a:r>
            <a:endParaRPr lang="en-US" sz="3200" dirty="0">
              <a:solidFill>
                <a:schemeClr val="bg1"/>
              </a:solidFill>
              <a:effectLst/>
              <a:latin typeface="Helvetica" charset="0"/>
              <a:ea typeface="Helvetica" charset="0"/>
              <a:cs typeface="Helvetica" charset="0"/>
            </a:endParaRPr>
          </a:p>
          <a:p>
            <a:pPr algn="ctr"/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3161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50BB063-8F91-554D-8AFC-FDEF9D90F7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7838" y="-56445"/>
            <a:ext cx="12387676" cy="6970889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524000" y="2235199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Our Marketing Strategy</a:t>
            </a:r>
          </a:p>
        </p:txBody>
      </p:sp>
    </p:spTree>
    <p:extLst>
      <p:ext uri="{BB962C8B-B14F-4D97-AF65-F5344CB8AC3E}">
        <p14:creationId xmlns:p14="http://schemas.microsoft.com/office/powerpoint/2010/main" val="7461751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8BC75AEB-39CA-5942-872A-33152656A1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7838" y="-56445"/>
            <a:ext cx="12387676" cy="697088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BA7D97F-7280-A647-A9C0-103ED7CE8A14}"/>
              </a:ext>
            </a:extLst>
          </p:cNvPr>
          <p:cNvSpPr/>
          <p:nvPr/>
        </p:nvSpPr>
        <p:spPr>
          <a:xfrm>
            <a:off x="-115229" y="-56445"/>
            <a:ext cx="12422458" cy="1880839"/>
          </a:xfrm>
          <a:prstGeom prst="rect">
            <a:avLst/>
          </a:prstGeom>
          <a:solidFill>
            <a:srgbClr val="C26146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735980" y="758211"/>
            <a:ext cx="11582400" cy="4941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b="1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Marketing Tactics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54942" y="2172929"/>
            <a:ext cx="64204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Tactic #1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Tactic #2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Tactic #3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Tactic #4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Tactic #5 Listed Here</a:t>
            </a:r>
          </a:p>
        </p:txBody>
      </p:sp>
    </p:spTree>
    <p:extLst>
      <p:ext uri="{BB962C8B-B14F-4D97-AF65-F5344CB8AC3E}">
        <p14:creationId xmlns:p14="http://schemas.microsoft.com/office/powerpoint/2010/main" val="18084118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241CD7C-CB2C-2341-B373-66C6E36706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7838" y="-56445"/>
            <a:ext cx="12387676" cy="697088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2ED19E5-49B0-DB41-A026-597EF344AF4A}"/>
              </a:ext>
            </a:extLst>
          </p:cNvPr>
          <p:cNvSpPr/>
          <p:nvPr/>
        </p:nvSpPr>
        <p:spPr>
          <a:xfrm>
            <a:off x="-115229" y="-56445"/>
            <a:ext cx="12422458" cy="1880839"/>
          </a:xfrm>
          <a:prstGeom prst="rect">
            <a:avLst/>
          </a:prstGeom>
          <a:solidFill>
            <a:srgbClr val="C26146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735980" y="758211"/>
            <a:ext cx="11582400" cy="4941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b="1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Marketing Projects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54942" y="2172929"/>
            <a:ext cx="64204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Project #1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Project #2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Project #3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Project #4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Project #5 Listed Here</a:t>
            </a:r>
          </a:p>
        </p:txBody>
      </p:sp>
    </p:spTree>
    <p:extLst>
      <p:ext uri="{BB962C8B-B14F-4D97-AF65-F5344CB8AC3E}">
        <p14:creationId xmlns:p14="http://schemas.microsoft.com/office/powerpoint/2010/main" val="7523337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0A15819-6CFC-5A49-AFA2-806D4A0CB3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7838" y="-56445"/>
            <a:ext cx="12387676" cy="697088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BF49A17-8495-3F4D-B074-837A565CB57A}"/>
              </a:ext>
            </a:extLst>
          </p:cNvPr>
          <p:cNvSpPr/>
          <p:nvPr/>
        </p:nvSpPr>
        <p:spPr>
          <a:xfrm>
            <a:off x="-115229" y="-56445"/>
            <a:ext cx="12422458" cy="1880839"/>
          </a:xfrm>
          <a:prstGeom prst="rect">
            <a:avLst/>
          </a:prstGeom>
          <a:solidFill>
            <a:srgbClr val="C26146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735980" y="758211"/>
            <a:ext cx="11582400" cy="4941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b="1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Goal-Driven Marketing Budget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40552" y="2382559"/>
            <a:ext cx="831089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Monthly marketing budget = (marketing goal acquisition cost × marketing marketing goal #) + marketing operational costs </a:t>
            </a:r>
            <a:b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</a:br>
            <a:endParaRPr lang="en-US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760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D37F317-D5D6-7E47-806B-1A8929945E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7838" y="-56445"/>
            <a:ext cx="12387676" cy="697088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83F9CC80-02BB-3D44-99F1-A4377A9404AE}"/>
              </a:ext>
            </a:extLst>
          </p:cNvPr>
          <p:cNvSpPr/>
          <p:nvPr/>
        </p:nvSpPr>
        <p:spPr>
          <a:xfrm>
            <a:off x="-115229" y="-56445"/>
            <a:ext cx="12422458" cy="1880839"/>
          </a:xfrm>
          <a:prstGeom prst="rect">
            <a:avLst/>
          </a:prstGeom>
          <a:solidFill>
            <a:srgbClr val="C26146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735980" y="758211"/>
            <a:ext cx="11582400" cy="4941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b="1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Goal-Driven Marketing Budget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743050"/>
              </p:ext>
            </p:extLst>
          </p:nvPr>
        </p:nvGraphicFramePr>
        <p:xfrm>
          <a:off x="1807095" y="2503010"/>
          <a:ext cx="9768120" cy="3142901"/>
        </p:xfrm>
        <a:graphic>
          <a:graphicData uri="http://schemas.openxmlformats.org/drawingml/2006/table">
            <a:tbl>
              <a:tblPr bandRow="1">
                <a:tableStyleId>{0660B408-B3CF-4A94-85FC-2B1E0A45F4A2}</a:tableStyleId>
              </a:tblPr>
              <a:tblGrid>
                <a:gridCol w="8140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40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40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40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40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140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1401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140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1401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1401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81401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81401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399701"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JAN.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FEB.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MAR.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APR.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MAY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JUNE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JULY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AUG.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SEPT.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OCT.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NOV.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DEC.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0104">
                <a:tc>
                  <a:txBody>
                    <a:bodyPr/>
                    <a:lstStyle/>
                    <a:p>
                      <a:pPr algn="ctr"/>
                      <a:b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0104">
                <a:tc>
                  <a:txBody>
                    <a:bodyPr/>
                    <a:lstStyle/>
                    <a:p>
                      <a:pPr algn="ctr"/>
                      <a:b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$$$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$$$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$$$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$$$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$$$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$$$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$$$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$$$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$$$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$$$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$$$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$$$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12316" y="3447758"/>
            <a:ext cx="1168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Final Goal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2315" y="4676604"/>
            <a:ext cx="1168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Monthly Budget</a:t>
            </a:r>
          </a:p>
        </p:txBody>
      </p:sp>
    </p:spTree>
    <p:extLst>
      <p:ext uri="{BB962C8B-B14F-4D97-AF65-F5344CB8AC3E}">
        <p14:creationId xmlns:p14="http://schemas.microsoft.com/office/powerpoint/2010/main" val="4632253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05D9914-55BC-6147-BC35-D59E7D89E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7838" y="-56445"/>
            <a:ext cx="12387676" cy="697088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ED802E7-1282-3C48-8D7A-68691D42A3D4}"/>
              </a:ext>
            </a:extLst>
          </p:cNvPr>
          <p:cNvSpPr/>
          <p:nvPr/>
        </p:nvSpPr>
        <p:spPr>
          <a:xfrm>
            <a:off x="-115229" y="-56444"/>
            <a:ext cx="12422458" cy="1579920"/>
          </a:xfrm>
          <a:prstGeom prst="rect">
            <a:avLst/>
          </a:prstGeom>
          <a:solidFill>
            <a:srgbClr val="C26146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04798" y="486427"/>
            <a:ext cx="11582400" cy="4941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How We’ll Manage This</a:t>
            </a:r>
          </a:p>
        </p:txBody>
      </p:sp>
      <p:pic>
        <p:nvPicPr>
          <p:cNvPr id="1027" name="Picture 3">
            <a:extLst>
              <a:ext uri="{FF2B5EF4-FFF2-40B4-BE49-F238E27FC236}">
                <a16:creationId xmlns:a16="http://schemas.microsoft.com/office/drawing/2014/main" id="{9DB01451-D210-EE4B-B860-BD215D134A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34" y="2574373"/>
            <a:ext cx="10085927" cy="567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D4E7739F-FC01-BB4F-B040-EA68658060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591" y="1909185"/>
            <a:ext cx="2878814" cy="1016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8918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bird, flying, plane, blue&#10;&#10;Description automatically generated">
            <a:extLst>
              <a:ext uri="{FF2B5EF4-FFF2-40B4-BE49-F238E27FC236}">
                <a16:creationId xmlns:a16="http://schemas.microsoft.com/office/drawing/2014/main" id="{2C6CE624-3C44-844A-859A-803D12612F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0242" y="-39511"/>
            <a:ext cx="12332484" cy="693702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80DD613-DC68-524F-A600-FF4FE1A68287}"/>
              </a:ext>
            </a:extLst>
          </p:cNvPr>
          <p:cNvSpPr/>
          <p:nvPr/>
        </p:nvSpPr>
        <p:spPr>
          <a:xfrm>
            <a:off x="0" y="-39511"/>
            <a:ext cx="12422458" cy="1880839"/>
          </a:xfrm>
          <a:prstGeom prst="rect">
            <a:avLst/>
          </a:prstGeom>
          <a:solidFill>
            <a:srgbClr val="1765D7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980" y="747325"/>
            <a:ext cx="11582400" cy="494177"/>
          </a:xfrm>
        </p:spPr>
        <p:txBody>
          <a:bodyPr>
            <a:noAutofit/>
          </a:bodyPr>
          <a:lstStyle/>
          <a:p>
            <a:pPr algn="l"/>
            <a:r>
              <a:rPr lang="en-US" sz="4000" b="1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How We’ll Get There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9359590" y="6348955"/>
            <a:ext cx="2824976" cy="4941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spc="3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COMPANY LOGO HERE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806511"/>
              </p:ext>
            </p:extLst>
          </p:nvPr>
        </p:nvGraphicFramePr>
        <p:xfrm>
          <a:off x="1795520" y="2549310"/>
          <a:ext cx="9768120" cy="1771301"/>
        </p:xfrm>
        <a:graphic>
          <a:graphicData uri="http://schemas.openxmlformats.org/drawingml/2006/table">
            <a:tbl>
              <a:tblPr bandRow="1">
                <a:tableStyleId>{0660B408-B3CF-4A94-85FC-2B1E0A45F4A2}</a:tableStyleId>
              </a:tblPr>
              <a:tblGrid>
                <a:gridCol w="8140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40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40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40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40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140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1401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140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1401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1401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81401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81401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399701"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JAN.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FEB.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MAR.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APR.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MAY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JUNE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JULY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AUG.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SEPT.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OCT.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NOV.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DEC.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0104">
                <a:tc>
                  <a:txBody>
                    <a:bodyPr/>
                    <a:lstStyle/>
                    <a:p>
                      <a:pPr algn="ctr"/>
                      <a:b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00741" y="3494058"/>
            <a:ext cx="1168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Final Goal</a:t>
            </a:r>
          </a:p>
        </p:txBody>
      </p:sp>
    </p:spTree>
    <p:extLst>
      <p:ext uri="{BB962C8B-B14F-4D97-AF65-F5344CB8AC3E}">
        <p14:creationId xmlns:p14="http://schemas.microsoft.com/office/powerpoint/2010/main" val="42517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bird, flying, plane, blue&#10;&#10;Description automatically generated">
            <a:extLst>
              <a:ext uri="{FF2B5EF4-FFF2-40B4-BE49-F238E27FC236}">
                <a16:creationId xmlns:a16="http://schemas.microsoft.com/office/drawing/2014/main" id="{11B7FB4B-B9C2-964F-8386-ACB892D37F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0242" y="-39511"/>
            <a:ext cx="12332484" cy="693702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D0AA6E6-7179-6147-95BD-8A717F159422}"/>
              </a:ext>
            </a:extLst>
          </p:cNvPr>
          <p:cNvSpPr/>
          <p:nvPr/>
        </p:nvSpPr>
        <p:spPr>
          <a:xfrm>
            <a:off x="0" y="-39511"/>
            <a:ext cx="12422458" cy="1880839"/>
          </a:xfrm>
          <a:prstGeom prst="rect">
            <a:avLst/>
          </a:prstGeom>
          <a:solidFill>
            <a:srgbClr val="1765D7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980" y="746922"/>
            <a:ext cx="11582400" cy="494177"/>
          </a:xfrm>
        </p:spPr>
        <p:txBody>
          <a:bodyPr>
            <a:noAutofit/>
          </a:bodyPr>
          <a:lstStyle/>
          <a:p>
            <a:pPr algn="l"/>
            <a:r>
              <a:rPr lang="en-US" sz="4000" b="1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How We’ll Measure It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9359590" y="6348955"/>
            <a:ext cx="2824976" cy="4941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spc="3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COMPANY LOGO HERE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11297" y="2433368"/>
            <a:ext cx="796940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We will track our success with </a:t>
            </a:r>
          </a:p>
          <a:p>
            <a:pPr algn="ctr"/>
            <a:r>
              <a:rPr lang="en-US" sz="32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{insert your goal measurement tool}.</a:t>
            </a:r>
            <a:endParaRPr lang="en-US" sz="3200" dirty="0">
              <a:solidFill>
                <a:schemeClr val="bg1"/>
              </a:solidFill>
              <a:effectLst/>
              <a:latin typeface="Helvetica" charset="0"/>
              <a:ea typeface="Helvetica" charset="0"/>
              <a:cs typeface="Helvetica" charset="0"/>
            </a:endParaRPr>
          </a:p>
          <a:p>
            <a:pPr algn="ctr"/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207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90E528F9-A167-1F47-9FF2-E77028F493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7838" y="-56445"/>
            <a:ext cx="12387676" cy="6970889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524000" y="2235199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Our SWOT Analysis</a:t>
            </a:r>
          </a:p>
        </p:txBody>
      </p:sp>
    </p:spTree>
    <p:extLst>
      <p:ext uri="{BB962C8B-B14F-4D97-AF65-F5344CB8AC3E}">
        <p14:creationId xmlns:p14="http://schemas.microsoft.com/office/powerpoint/2010/main" val="17590073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9EB9577-C4D8-DB43-AB02-C59809EF7A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7838" y="-56445"/>
            <a:ext cx="12387676" cy="697088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B3C88C8A-5E0A-5D4D-85C4-34BF3AF2FBF8}"/>
              </a:ext>
            </a:extLst>
          </p:cNvPr>
          <p:cNvSpPr/>
          <p:nvPr/>
        </p:nvSpPr>
        <p:spPr>
          <a:xfrm>
            <a:off x="-115229" y="-56445"/>
            <a:ext cx="12422458" cy="1880839"/>
          </a:xfrm>
          <a:prstGeom prst="rect">
            <a:avLst/>
          </a:prstGeom>
          <a:solidFill>
            <a:srgbClr val="C26146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735980" y="758211"/>
            <a:ext cx="11582400" cy="4941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b="1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Strengths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54942" y="2172929"/>
            <a:ext cx="64204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Strength #1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Strength #2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Strength #3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Strength #4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Strength #5 Listed Here</a:t>
            </a:r>
          </a:p>
        </p:txBody>
      </p:sp>
    </p:spTree>
    <p:extLst>
      <p:ext uri="{BB962C8B-B14F-4D97-AF65-F5344CB8AC3E}">
        <p14:creationId xmlns:p14="http://schemas.microsoft.com/office/powerpoint/2010/main" val="2100614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187D3934-CED9-104F-B691-AA89E221F1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7838" y="-56445"/>
            <a:ext cx="12387676" cy="697088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EA25E572-6B6B-BA46-8500-CBC5A413C9AD}"/>
              </a:ext>
            </a:extLst>
          </p:cNvPr>
          <p:cNvSpPr/>
          <p:nvPr/>
        </p:nvSpPr>
        <p:spPr>
          <a:xfrm>
            <a:off x="-115229" y="-56445"/>
            <a:ext cx="12422458" cy="1880839"/>
          </a:xfrm>
          <a:prstGeom prst="rect">
            <a:avLst/>
          </a:prstGeom>
          <a:solidFill>
            <a:srgbClr val="C26146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735980" y="758211"/>
            <a:ext cx="11582400" cy="4941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b="1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Weaknesses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54942" y="2172929"/>
            <a:ext cx="64204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Weakness #1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Weakness #2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Weakness #3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Weakness #4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Weakness #5 Listed Here</a:t>
            </a:r>
          </a:p>
        </p:txBody>
      </p:sp>
    </p:spTree>
    <p:extLst>
      <p:ext uri="{BB962C8B-B14F-4D97-AF65-F5344CB8AC3E}">
        <p14:creationId xmlns:p14="http://schemas.microsoft.com/office/powerpoint/2010/main" val="15699662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DCBE981-19AC-7E45-A83A-9F69BF4AB8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7838" y="-56445"/>
            <a:ext cx="12387676" cy="697088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3840C77-B2AE-9846-A494-821896469E78}"/>
              </a:ext>
            </a:extLst>
          </p:cNvPr>
          <p:cNvSpPr/>
          <p:nvPr/>
        </p:nvSpPr>
        <p:spPr>
          <a:xfrm>
            <a:off x="-115229" y="-56445"/>
            <a:ext cx="12422458" cy="1880839"/>
          </a:xfrm>
          <a:prstGeom prst="rect">
            <a:avLst/>
          </a:prstGeom>
          <a:solidFill>
            <a:srgbClr val="C26146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735980" y="758211"/>
            <a:ext cx="11582400" cy="4941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b="1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Opportunities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54942" y="2172929"/>
            <a:ext cx="64204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Opportunity #1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Opportunity #2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Opportunity #3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Opportunity #4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Opportunity #5 Listed Here</a:t>
            </a:r>
          </a:p>
        </p:txBody>
      </p:sp>
    </p:spTree>
    <p:extLst>
      <p:ext uri="{BB962C8B-B14F-4D97-AF65-F5344CB8AC3E}">
        <p14:creationId xmlns:p14="http://schemas.microsoft.com/office/powerpoint/2010/main" val="18734491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382CD27-416A-0749-BBD9-3F4F2CCF94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7838" y="-56445"/>
            <a:ext cx="12387676" cy="697088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1EC2370-7EFA-1042-8E58-BADBA802FBE2}"/>
              </a:ext>
            </a:extLst>
          </p:cNvPr>
          <p:cNvSpPr/>
          <p:nvPr/>
        </p:nvSpPr>
        <p:spPr>
          <a:xfrm>
            <a:off x="-115229" y="-56445"/>
            <a:ext cx="12422458" cy="1880839"/>
          </a:xfrm>
          <a:prstGeom prst="rect">
            <a:avLst/>
          </a:prstGeom>
          <a:solidFill>
            <a:srgbClr val="C26146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735980" y="758211"/>
            <a:ext cx="11582400" cy="4941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b="1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Threats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54942" y="2172929"/>
            <a:ext cx="64204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Threat #1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Threat #2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Threat #3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Threat #4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Threat #5 Listed Here</a:t>
            </a:r>
          </a:p>
        </p:txBody>
      </p:sp>
    </p:spTree>
    <p:extLst>
      <p:ext uri="{BB962C8B-B14F-4D97-AF65-F5344CB8AC3E}">
        <p14:creationId xmlns:p14="http://schemas.microsoft.com/office/powerpoint/2010/main" val="1542049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646</Words>
  <Application>Microsoft Macintosh PowerPoint</Application>
  <PresentationFormat>Widescreen</PresentationFormat>
  <Paragraphs>166</Paragraphs>
  <Slides>25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Bebas Neue</vt:lpstr>
      <vt:lpstr>Calibri</vt:lpstr>
      <vt:lpstr>Calibri Light</vt:lpstr>
      <vt:lpstr>Helvetica</vt:lpstr>
      <vt:lpstr>Office Theme</vt:lpstr>
      <vt:lpstr>Company Name’s Marketing Strategy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Ashton Hauff</dc:creator>
  <cp:lastModifiedBy>Microsoft Office User</cp:lastModifiedBy>
  <cp:revision>22</cp:revision>
  <dcterms:created xsi:type="dcterms:W3CDTF">2017-09-20T15:44:11Z</dcterms:created>
  <dcterms:modified xsi:type="dcterms:W3CDTF">2020-11-09T20:11:56Z</dcterms:modified>
</cp:coreProperties>
</file>