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1"/>
  </p:sldMasterIdLst>
  <p:sldIdLst>
    <p:sldId id="256" r:id="rId2"/>
    <p:sldId id="257" r:id="rId3"/>
    <p:sldId id="259" r:id="rId4"/>
    <p:sldId id="264" r:id="rId5"/>
    <p:sldId id="266" r:id="rId6"/>
    <p:sldId id="270" r:id="rId7"/>
    <p:sldId id="258" r:id="rId8"/>
    <p:sldId id="261" r:id="rId9"/>
    <p:sldId id="271" r:id="rId10"/>
    <p:sldId id="272" r:id="rId11"/>
    <p:sldId id="273" r:id="rId12"/>
    <p:sldId id="268" r:id="rId13"/>
    <p:sldId id="274" r:id="rId14"/>
    <p:sldId id="275" r:id="rId15"/>
    <p:sldId id="290" r:id="rId16"/>
    <p:sldId id="288" r:id="rId17"/>
    <p:sldId id="276" r:id="rId18"/>
    <p:sldId id="291" r:id="rId19"/>
    <p:sldId id="292" r:id="rId20"/>
    <p:sldId id="302" r:id="rId21"/>
    <p:sldId id="293" r:id="rId22"/>
    <p:sldId id="299" r:id="rId23"/>
    <p:sldId id="294" r:id="rId24"/>
    <p:sldId id="295" r:id="rId25"/>
    <p:sldId id="296" r:id="rId26"/>
    <p:sldId id="267" r:id="rId27"/>
    <p:sldId id="297" r:id="rId28"/>
    <p:sldId id="298" r:id="rId29"/>
    <p:sldId id="301" r:id="rId30"/>
  </p:sldIdLst>
  <p:sldSz cx="9144000" cy="6858000" type="letter"/>
  <p:notesSz cx="9144000" cy="6858000"/>
  <p:defaultTextStyle>
    <a:defPPr>
      <a:defRPr lang="en-US"/>
    </a:defPPr>
    <a:lvl1pPr marL="0" algn="l" defTabSz="820583" rtl="0" eaLnBrk="1" latinLnBrk="0" hangingPunct="1">
      <a:defRPr sz="1615" kern="1200">
        <a:solidFill>
          <a:schemeClr val="tx1"/>
        </a:solidFill>
        <a:latin typeface="+mn-lt"/>
        <a:ea typeface="+mn-ea"/>
        <a:cs typeface="+mn-cs"/>
      </a:defRPr>
    </a:lvl1pPr>
    <a:lvl2pPr marL="410291" algn="l" defTabSz="820583" rtl="0" eaLnBrk="1" latinLnBrk="0" hangingPunct="1">
      <a:defRPr sz="1615" kern="1200">
        <a:solidFill>
          <a:schemeClr val="tx1"/>
        </a:solidFill>
        <a:latin typeface="+mn-lt"/>
        <a:ea typeface="+mn-ea"/>
        <a:cs typeface="+mn-cs"/>
      </a:defRPr>
    </a:lvl2pPr>
    <a:lvl3pPr marL="820583" algn="l" defTabSz="820583" rtl="0" eaLnBrk="1" latinLnBrk="0" hangingPunct="1">
      <a:defRPr sz="1615" kern="1200">
        <a:solidFill>
          <a:schemeClr val="tx1"/>
        </a:solidFill>
        <a:latin typeface="+mn-lt"/>
        <a:ea typeface="+mn-ea"/>
        <a:cs typeface="+mn-cs"/>
      </a:defRPr>
    </a:lvl3pPr>
    <a:lvl4pPr marL="1230874" algn="l" defTabSz="820583" rtl="0" eaLnBrk="1" latinLnBrk="0" hangingPunct="1">
      <a:defRPr sz="1615" kern="1200">
        <a:solidFill>
          <a:schemeClr val="tx1"/>
        </a:solidFill>
        <a:latin typeface="+mn-lt"/>
        <a:ea typeface="+mn-ea"/>
        <a:cs typeface="+mn-cs"/>
      </a:defRPr>
    </a:lvl4pPr>
    <a:lvl5pPr marL="1641165" algn="l" defTabSz="820583" rtl="0" eaLnBrk="1" latinLnBrk="0" hangingPunct="1">
      <a:defRPr sz="1615" kern="1200">
        <a:solidFill>
          <a:schemeClr val="tx1"/>
        </a:solidFill>
        <a:latin typeface="+mn-lt"/>
        <a:ea typeface="+mn-ea"/>
        <a:cs typeface="+mn-cs"/>
      </a:defRPr>
    </a:lvl5pPr>
    <a:lvl6pPr marL="2051456" algn="l" defTabSz="820583" rtl="0" eaLnBrk="1" latinLnBrk="0" hangingPunct="1">
      <a:defRPr sz="1615" kern="1200">
        <a:solidFill>
          <a:schemeClr val="tx1"/>
        </a:solidFill>
        <a:latin typeface="+mn-lt"/>
        <a:ea typeface="+mn-ea"/>
        <a:cs typeface="+mn-cs"/>
      </a:defRPr>
    </a:lvl6pPr>
    <a:lvl7pPr marL="2461748" algn="l" defTabSz="820583" rtl="0" eaLnBrk="1" latinLnBrk="0" hangingPunct="1">
      <a:defRPr sz="1615" kern="1200">
        <a:solidFill>
          <a:schemeClr val="tx1"/>
        </a:solidFill>
        <a:latin typeface="+mn-lt"/>
        <a:ea typeface="+mn-ea"/>
        <a:cs typeface="+mn-cs"/>
      </a:defRPr>
    </a:lvl7pPr>
    <a:lvl8pPr marL="2872039" algn="l" defTabSz="820583" rtl="0" eaLnBrk="1" latinLnBrk="0" hangingPunct="1">
      <a:defRPr sz="1615" kern="1200">
        <a:solidFill>
          <a:schemeClr val="tx1"/>
        </a:solidFill>
        <a:latin typeface="+mn-lt"/>
        <a:ea typeface="+mn-ea"/>
        <a:cs typeface="+mn-cs"/>
      </a:defRPr>
    </a:lvl8pPr>
    <a:lvl9pPr marL="3282330" algn="l" defTabSz="820583" rtl="0" eaLnBrk="1" latinLnBrk="0" hangingPunct="1">
      <a:defRPr sz="1615"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D655"/>
    <a:srgbClr val="1C7C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08"/>
    <p:restoredTop sz="94629"/>
  </p:normalViewPr>
  <p:slideViewPr>
    <p:cSldViewPr snapToGrid="0" snapToObjects="1">
      <p:cViewPr varScale="1">
        <p:scale>
          <a:sx n="110" d="100"/>
          <a:sy n="110" d="100"/>
        </p:scale>
        <p:origin x="568"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37B17EC-55F3-9244-AA26-168A01BD8FB2}" type="datetimeFigureOut">
              <a:rPr lang="en-US" smtClean="0"/>
              <a:t>5/18/16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5851E9-407F-B648-8DB9-719DD5A66A61}" type="slidenum">
              <a:rPr lang="en-US" smtClean="0"/>
              <a:t>‹#›</a:t>
            </a:fld>
            <a:endParaRPr lang="en-US"/>
          </a:p>
        </p:txBody>
      </p:sp>
    </p:spTree>
    <p:extLst>
      <p:ext uri="{BB962C8B-B14F-4D97-AF65-F5344CB8AC3E}">
        <p14:creationId xmlns:p14="http://schemas.microsoft.com/office/powerpoint/2010/main" val="318692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7B17EC-55F3-9244-AA26-168A01BD8FB2}" type="datetimeFigureOut">
              <a:rPr lang="en-US" smtClean="0"/>
              <a:t>5/18/16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5851E9-407F-B648-8DB9-719DD5A66A61}" type="slidenum">
              <a:rPr lang="en-US" smtClean="0"/>
              <a:t>‹#›</a:t>
            </a:fld>
            <a:endParaRPr lang="en-US"/>
          </a:p>
        </p:txBody>
      </p:sp>
    </p:spTree>
    <p:extLst>
      <p:ext uri="{BB962C8B-B14F-4D97-AF65-F5344CB8AC3E}">
        <p14:creationId xmlns:p14="http://schemas.microsoft.com/office/powerpoint/2010/main" val="1711083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7B17EC-55F3-9244-AA26-168A01BD8FB2}" type="datetimeFigureOut">
              <a:rPr lang="en-US" smtClean="0"/>
              <a:t>5/18/16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5851E9-407F-B648-8DB9-719DD5A66A61}" type="slidenum">
              <a:rPr lang="en-US" smtClean="0"/>
              <a:t>‹#›</a:t>
            </a:fld>
            <a:endParaRPr lang="en-US"/>
          </a:p>
        </p:txBody>
      </p:sp>
    </p:spTree>
    <p:extLst>
      <p:ext uri="{BB962C8B-B14F-4D97-AF65-F5344CB8AC3E}">
        <p14:creationId xmlns:p14="http://schemas.microsoft.com/office/powerpoint/2010/main" val="1220245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7B17EC-55F3-9244-AA26-168A01BD8FB2}" type="datetimeFigureOut">
              <a:rPr lang="en-US" smtClean="0"/>
              <a:t>5/18/16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5851E9-407F-B648-8DB9-719DD5A66A61}" type="slidenum">
              <a:rPr lang="en-US" smtClean="0"/>
              <a:t>‹#›</a:t>
            </a:fld>
            <a:endParaRPr lang="en-US"/>
          </a:p>
        </p:txBody>
      </p:sp>
    </p:spTree>
    <p:extLst>
      <p:ext uri="{BB962C8B-B14F-4D97-AF65-F5344CB8AC3E}">
        <p14:creationId xmlns:p14="http://schemas.microsoft.com/office/powerpoint/2010/main" val="440161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7B17EC-55F3-9244-AA26-168A01BD8FB2}" type="datetimeFigureOut">
              <a:rPr lang="en-US" smtClean="0"/>
              <a:t>5/18/16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5851E9-407F-B648-8DB9-719DD5A66A61}" type="slidenum">
              <a:rPr lang="en-US" smtClean="0"/>
              <a:t>‹#›</a:t>
            </a:fld>
            <a:endParaRPr lang="en-US"/>
          </a:p>
        </p:txBody>
      </p:sp>
    </p:spTree>
    <p:extLst>
      <p:ext uri="{BB962C8B-B14F-4D97-AF65-F5344CB8AC3E}">
        <p14:creationId xmlns:p14="http://schemas.microsoft.com/office/powerpoint/2010/main" val="1857053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37B17EC-55F3-9244-AA26-168A01BD8FB2}" type="datetimeFigureOut">
              <a:rPr lang="en-US" smtClean="0"/>
              <a:t>5/18/16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5851E9-407F-B648-8DB9-719DD5A66A61}" type="slidenum">
              <a:rPr lang="en-US" smtClean="0"/>
              <a:t>‹#›</a:t>
            </a:fld>
            <a:endParaRPr lang="en-US"/>
          </a:p>
        </p:txBody>
      </p:sp>
    </p:spTree>
    <p:extLst>
      <p:ext uri="{BB962C8B-B14F-4D97-AF65-F5344CB8AC3E}">
        <p14:creationId xmlns:p14="http://schemas.microsoft.com/office/powerpoint/2010/main" val="21189040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37B17EC-55F3-9244-AA26-168A01BD8FB2}" type="datetimeFigureOut">
              <a:rPr lang="en-US" smtClean="0"/>
              <a:t>5/18/16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5851E9-407F-B648-8DB9-719DD5A66A61}" type="slidenum">
              <a:rPr lang="en-US" smtClean="0"/>
              <a:t>‹#›</a:t>
            </a:fld>
            <a:endParaRPr lang="en-US"/>
          </a:p>
        </p:txBody>
      </p:sp>
    </p:spTree>
    <p:extLst>
      <p:ext uri="{BB962C8B-B14F-4D97-AF65-F5344CB8AC3E}">
        <p14:creationId xmlns:p14="http://schemas.microsoft.com/office/powerpoint/2010/main" val="699672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7B17EC-55F3-9244-AA26-168A01BD8FB2}" type="datetimeFigureOut">
              <a:rPr lang="en-US" smtClean="0"/>
              <a:t>5/18/16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5851E9-407F-B648-8DB9-719DD5A66A61}" type="slidenum">
              <a:rPr lang="en-US" smtClean="0"/>
              <a:t>‹#›</a:t>
            </a:fld>
            <a:endParaRPr lang="en-US"/>
          </a:p>
        </p:txBody>
      </p:sp>
    </p:spTree>
    <p:extLst>
      <p:ext uri="{BB962C8B-B14F-4D97-AF65-F5344CB8AC3E}">
        <p14:creationId xmlns:p14="http://schemas.microsoft.com/office/powerpoint/2010/main" val="19144711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7B17EC-55F3-9244-AA26-168A01BD8FB2}" type="datetimeFigureOut">
              <a:rPr lang="en-US" smtClean="0"/>
              <a:t>5/18/16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5851E9-407F-B648-8DB9-719DD5A66A61}" type="slidenum">
              <a:rPr lang="en-US" smtClean="0"/>
              <a:t>‹#›</a:t>
            </a:fld>
            <a:endParaRPr lang="en-US"/>
          </a:p>
        </p:txBody>
      </p:sp>
    </p:spTree>
    <p:extLst>
      <p:ext uri="{BB962C8B-B14F-4D97-AF65-F5344CB8AC3E}">
        <p14:creationId xmlns:p14="http://schemas.microsoft.com/office/powerpoint/2010/main" val="768815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7B17EC-55F3-9244-AA26-168A01BD8FB2}" type="datetimeFigureOut">
              <a:rPr lang="en-US" smtClean="0"/>
              <a:t>5/18/16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5851E9-407F-B648-8DB9-719DD5A66A61}" type="slidenum">
              <a:rPr lang="en-US" smtClean="0"/>
              <a:t>‹#›</a:t>
            </a:fld>
            <a:endParaRPr lang="en-US"/>
          </a:p>
        </p:txBody>
      </p:sp>
    </p:spTree>
    <p:extLst>
      <p:ext uri="{BB962C8B-B14F-4D97-AF65-F5344CB8AC3E}">
        <p14:creationId xmlns:p14="http://schemas.microsoft.com/office/powerpoint/2010/main" val="76634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7B17EC-55F3-9244-AA26-168A01BD8FB2}" type="datetimeFigureOut">
              <a:rPr lang="en-US" smtClean="0"/>
              <a:t>5/18/16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5851E9-407F-B648-8DB9-719DD5A66A61}" type="slidenum">
              <a:rPr lang="en-US" smtClean="0"/>
              <a:t>‹#›</a:t>
            </a:fld>
            <a:endParaRPr lang="en-US"/>
          </a:p>
        </p:txBody>
      </p:sp>
    </p:spTree>
    <p:extLst>
      <p:ext uri="{BB962C8B-B14F-4D97-AF65-F5344CB8AC3E}">
        <p14:creationId xmlns:p14="http://schemas.microsoft.com/office/powerpoint/2010/main" val="165859753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937B17EC-55F3-9244-AA26-168A01BD8FB2}" type="datetimeFigureOut">
              <a:rPr lang="en-US" smtClean="0"/>
              <a:t>5/18/16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A5851E9-407F-B648-8DB9-719DD5A66A61}" type="slidenum">
              <a:rPr lang="en-US" smtClean="0"/>
              <a:t>‹#›</a:t>
            </a:fld>
            <a:endParaRPr lang="en-US"/>
          </a:p>
        </p:txBody>
      </p:sp>
    </p:spTree>
    <p:extLst>
      <p:ext uri="{BB962C8B-B14F-4D97-AF65-F5344CB8AC3E}">
        <p14:creationId xmlns:p14="http://schemas.microsoft.com/office/powerpoint/2010/main" val="98297794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oschedule.com/blog/social-media-content-strategy-templat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00" y="0"/>
            <a:ext cx="9117106" cy="6858000"/>
          </a:xfrm>
          <a:prstGeom prst="rect">
            <a:avLst/>
          </a:prstGeom>
          <a:solidFill>
            <a:srgbClr val="FED655"/>
          </a:solidFill>
        </p:spPr>
      </p:pic>
    </p:spTree>
    <p:extLst>
      <p:ext uri="{BB962C8B-B14F-4D97-AF65-F5344CB8AC3E}">
        <p14:creationId xmlns:p14="http://schemas.microsoft.com/office/powerpoint/2010/main" val="17267008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1C7CB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Step 3: </a:t>
            </a:r>
            <a:br>
              <a:rPr lang="en-US" b="1" dirty="0" smtClean="0">
                <a:solidFill>
                  <a:srgbClr val="FED655"/>
                </a:solidFill>
              </a:rPr>
            </a:br>
            <a:r>
              <a:rPr lang="en-US" b="1" dirty="0" smtClean="0">
                <a:solidFill>
                  <a:srgbClr val="FED655"/>
                </a:solidFill>
              </a:rPr>
              <a:t>Establish Your Target Audience</a:t>
            </a:r>
            <a:endParaRPr lang="en-US" b="1" dirty="0">
              <a:solidFill>
                <a:srgbClr val="FED655"/>
              </a:solidFill>
            </a:endParaRPr>
          </a:p>
        </p:txBody>
      </p:sp>
    </p:spTree>
    <p:extLst>
      <p:ext uri="{BB962C8B-B14F-4D97-AF65-F5344CB8AC3E}">
        <p14:creationId xmlns:p14="http://schemas.microsoft.com/office/powerpoint/2010/main" val="430866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dirty="0" smtClean="0">
                <a:solidFill>
                  <a:srgbClr val="FED655"/>
                </a:solidFill>
              </a:rPr>
              <a:t>Build Your Persona (Slide 1 of 2)</a:t>
            </a:r>
            <a:endParaRPr lang="en-US" dirty="0">
              <a:solidFill>
                <a:srgbClr val="FED655"/>
              </a:solidFill>
            </a:endParaRPr>
          </a:p>
        </p:txBody>
      </p:sp>
      <p:sp>
        <p:nvSpPr>
          <p:cNvPr id="3" name="Content Placeholder 2"/>
          <p:cNvSpPr>
            <a:spLocks noGrp="1"/>
          </p:cNvSpPr>
          <p:nvPr>
            <p:ph idx="1"/>
          </p:nvPr>
        </p:nvSpPr>
        <p:spPr/>
        <p:txBody>
          <a:bodyPr/>
          <a:lstStyle/>
          <a:p>
            <a:pPr marL="0" indent="0">
              <a:buNone/>
            </a:pPr>
            <a:r>
              <a:rPr lang="en-US" b="1" dirty="0" smtClean="0"/>
              <a:t>Persona Name:</a:t>
            </a:r>
          </a:p>
          <a:p>
            <a:pPr marL="0" indent="0">
              <a:buNone/>
            </a:pPr>
            <a:r>
              <a:rPr lang="en-US" b="1" dirty="0" smtClean="0"/>
              <a:t>Job Title:</a:t>
            </a:r>
          </a:p>
          <a:p>
            <a:pPr marL="0" indent="0">
              <a:buNone/>
            </a:pPr>
            <a:endParaRPr lang="en-US" b="1" dirty="0"/>
          </a:p>
          <a:p>
            <a:pPr marL="0" indent="0">
              <a:buNone/>
            </a:pPr>
            <a:r>
              <a:rPr lang="en-US" b="1" dirty="0" smtClean="0"/>
              <a:t>Age:</a:t>
            </a:r>
          </a:p>
          <a:p>
            <a:pPr marL="0" indent="0">
              <a:buNone/>
            </a:pPr>
            <a:r>
              <a:rPr lang="en-US" b="1" dirty="0" smtClean="0"/>
              <a:t>Gender:</a:t>
            </a:r>
          </a:p>
          <a:p>
            <a:pPr marL="0" indent="0">
              <a:buNone/>
            </a:pPr>
            <a:r>
              <a:rPr lang="en-US" b="1" dirty="0" smtClean="0"/>
              <a:t>Income Level:</a:t>
            </a:r>
          </a:p>
          <a:p>
            <a:pPr marL="0" indent="0">
              <a:buNone/>
            </a:pPr>
            <a:r>
              <a:rPr lang="en-US" b="1" dirty="0" smtClean="0"/>
              <a:t>Location:</a:t>
            </a:r>
          </a:p>
          <a:p>
            <a:pPr marL="0" indent="0">
              <a:buNone/>
            </a:pPr>
            <a:endParaRPr lang="en-US" b="1" dirty="0"/>
          </a:p>
          <a:p>
            <a:pPr marL="0" indent="0">
              <a:buNone/>
            </a:pPr>
            <a:r>
              <a:rPr lang="en-US" b="1" dirty="0" smtClean="0"/>
              <a:t>Interests &amp; Hobbies:</a:t>
            </a:r>
            <a:endParaRPr lang="en-US" b="1" dirty="0"/>
          </a:p>
        </p:txBody>
      </p:sp>
    </p:spTree>
    <p:extLst>
      <p:ext uri="{BB962C8B-B14F-4D97-AF65-F5344CB8AC3E}">
        <p14:creationId xmlns:p14="http://schemas.microsoft.com/office/powerpoint/2010/main" val="21043162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dirty="0" smtClean="0">
                <a:solidFill>
                  <a:srgbClr val="FED655"/>
                </a:solidFill>
              </a:rPr>
              <a:t>Build Your Persona (Slide 2 of 2)</a:t>
            </a:r>
            <a:endParaRPr lang="en-US" dirty="0">
              <a:solidFill>
                <a:srgbClr val="FED655"/>
              </a:solidFill>
            </a:endParaRPr>
          </a:p>
        </p:txBody>
      </p:sp>
      <p:sp>
        <p:nvSpPr>
          <p:cNvPr id="5" name="Content Placeholder 4"/>
          <p:cNvSpPr>
            <a:spLocks noGrp="1"/>
          </p:cNvSpPr>
          <p:nvPr>
            <p:ph idx="1"/>
          </p:nvPr>
        </p:nvSpPr>
        <p:spPr/>
        <p:txBody>
          <a:bodyPr>
            <a:normAutofit fontScale="92500" lnSpcReduction="10000"/>
          </a:bodyPr>
          <a:lstStyle/>
          <a:p>
            <a:pPr marL="0" indent="0">
              <a:buNone/>
            </a:pPr>
            <a:r>
              <a:rPr lang="en-US" b="1" dirty="0" smtClean="0"/>
              <a:t>Challenges &amp; Aspirations:</a:t>
            </a:r>
          </a:p>
          <a:p>
            <a:pPr marL="0" indent="0">
              <a:buNone/>
            </a:pPr>
            <a:endParaRPr lang="en-US" b="1" dirty="0"/>
          </a:p>
          <a:p>
            <a:pPr marL="0" indent="0">
              <a:buNone/>
            </a:pPr>
            <a:endParaRPr lang="en-US" b="1" dirty="0" smtClean="0"/>
          </a:p>
          <a:p>
            <a:pPr marL="0" indent="0">
              <a:buNone/>
            </a:pPr>
            <a:r>
              <a:rPr lang="en-US" b="1" dirty="0" smtClean="0"/>
              <a:t>Favorite Blogs &amp; News Sources:</a:t>
            </a:r>
          </a:p>
          <a:p>
            <a:pPr marL="0" indent="0">
              <a:buNone/>
            </a:pPr>
            <a:endParaRPr lang="en-US" b="1" dirty="0"/>
          </a:p>
          <a:p>
            <a:pPr marL="0" indent="0">
              <a:buNone/>
            </a:pPr>
            <a:endParaRPr lang="en-US" b="1" dirty="0" smtClean="0"/>
          </a:p>
          <a:p>
            <a:pPr marL="0" indent="0">
              <a:buNone/>
            </a:pPr>
            <a:r>
              <a:rPr lang="en-US" b="1" dirty="0" smtClean="0"/>
              <a:t>Persona Summary</a:t>
            </a:r>
          </a:p>
          <a:p>
            <a:pPr marL="0" indent="0">
              <a:buNone/>
            </a:pPr>
            <a:r>
              <a:rPr lang="en-US" b="1" dirty="0"/>
              <a:t>[Insert one or two paragraph character summary here. How would your target customer or audience member describe themselves?]</a:t>
            </a:r>
          </a:p>
          <a:p>
            <a:pPr marL="0" indent="0">
              <a:buNone/>
            </a:pPr>
            <a:endParaRPr lang="en-US" b="1" dirty="0"/>
          </a:p>
          <a:p>
            <a:r>
              <a:rPr lang="en-US" b="1" dirty="0"/>
              <a:t>Customer Quote</a:t>
            </a:r>
          </a:p>
          <a:p>
            <a:r>
              <a:rPr lang="en-US" b="1" dirty="0"/>
              <a:t>[Insert a real quote from a real customer that represents something your persona might say]</a:t>
            </a:r>
          </a:p>
          <a:p>
            <a:pPr marL="0" indent="0">
              <a:buNone/>
            </a:pPr>
            <a:endParaRPr lang="en-US" dirty="0"/>
          </a:p>
        </p:txBody>
      </p:sp>
    </p:spTree>
    <p:extLst>
      <p:ext uri="{BB962C8B-B14F-4D97-AF65-F5344CB8AC3E}">
        <p14:creationId xmlns:p14="http://schemas.microsoft.com/office/powerpoint/2010/main" val="2024372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1C7CB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Step 4: </a:t>
            </a:r>
            <a:br>
              <a:rPr lang="en-US" b="1" dirty="0" smtClean="0">
                <a:solidFill>
                  <a:srgbClr val="FED655"/>
                </a:solidFill>
              </a:rPr>
            </a:br>
            <a:r>
              <a:rPr lang="en-US" b="1" dirty="0" smtClean="0">
                <a:solidFill>
                  <a:srgbClr val="FED655"/>
                </a:solidFill>
              </a:rPr>
              <a:t>Competitive Analysis</a:t>
            </a:r>
            <a:endParaRPr lang="en-US" b="1" dirty="0">
              <a:solidFill>
                <a:srgbClr val="FED655"/>
              </a:solidFill>
            </a:endParaRPr>
          </a:p>
        </p:txBody>
      </p:sp>
    </p:spTree>
    <p:extLst>
      <p:ext uri="{BB962C8B-B14F-4D97-AF65-F5344CB8AC3E}">
        <p14:creationId xmlns:p14="http://schemas.microsoft.com/office/powerpoint/2010/main" val="3125390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Competitive Inventory</a:t>
            </a:r>
            <a:endParaRPr lang="en-US" b="1" dirty="0">
              <a:solidFill>
                <a:srgbClr val="FED655"/>
              </a:solidFill>
            </a:endParaRP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42915480"/>
              </p:ext>
            </p:extLst>
          </p:nvPr>
        </p:nvGraphicFramePr>
        <p:xfrm>
          <a:off x="628650" y="1825625"/>
          <a:ext cx="7886700" cy="4450080"/>
        </p:xfrm>
        <a:graphic>
          <a:graphicData uri="http://schemas.openxmlformats.org/drawingml/2006/table">
            <a:tbl>
              <a:tblPr firstRow="1" bandRow="1">
                <a:tableStyleId>{5C22544A-7EE6-4342-B048-85BDC9FD1C3A}</a:tableStyleId>
              </a:tblPr>
              <a:tblGrid>
                <a:gridCol w="2628900"/>
                <a:gridCol w="2628900"/>
                <a:gridCol w="2628900"/>
              </a:tblGrid>
              <a:tr h="370840">
                <a:tc>
                  <a:txBody>
                    <a:bodyPr/>
                    <a:lstStyle/>
                    <a:p>
                      <a:r>
                        <a:rPr lang="en-US" dirty="0" smtClean="0"/>
                        <a:t>Competitor Name</a:t>
                      </a:r>
                      <a:endParaRPr lang="en-US" dirty="0"/>
                    </a:p>
                  </a:txBody>
                  <a:tcPr/>
                </a:tc>
                <a:tc>
                  <a:txBody>
                    <a:bodyPr/>
                    <a:lstStyle/>
                    <a:p>
                      <a:r>
                        <a:rPr lang="en-US" dirty="0" smtClean="0"/>
                        <a:t>URL</a:t>
                      </a:r>
                      <a:endParaRPr lang="en-US" dirty="0"/>
                    </a:p>
                  </a:txBody>
                  <a:tcPr/>
                </a:tc>
                <a:tc>
                  <a:txBody>
                    <a:bodyPr/>
                    <a:lstStyle/>
                    <a:p>
                      <a:r>
                        <a:rPr lang="en-US" dirty="0" smtClean="0"/>
                        <a:t>Notes</a:t>
                      </a:r>
                      <a:endParaRPr lang="en-US" dirty="0"/>
                    </a:p>
                  </a:txBody>
                  <a:tcPr/>
                </a:tc>
              </a:tr>
              <a:tr h="370840">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dirty="0"/>
                    </a:p>
                  </a:txBody>
                  <a:tcPr/>
                </a:tc>
              </a:tr>
              <a:tr h="370840">
                <a:tc>
                  <a:txBody>
                    <a:bodyPr/>
                    <a:lstStyle/>
                    <a:p>
                      <a:endParaRPr lang="en-US" dirty="0"/>
                    </a:p>
                  </a:txBody>
                  <a:tcPr/>
                </a:tc>
                <a:tc>
                  <a:txBody>
                    <a:bodyPr/>
                    <a:lstStyle/>
                    <a:p>
                      <a:endParaRPr lang="en-US"/>
                    </a:p>
                  </a:txBody>
                  <a:tcPr/>
                </a:tc>
                <a:tc>
                  <a:txBody>
                    <a:bodyPr/>
                    <a:lstStyle/>
                    <a:p>
                      <a:endParaRPr lang="en-US" dirty="0"/>
                    </a:p>
                  </a:txBody>
                  <a:tcPr/>
                </a:tc>
              </a:tr>
              <a:tr h="370840">
                <a:tc>
                  <a:txBody>
                    <a:bodyPr/>
                    <a:lstStyle/>
                    <a:p>
                      <a:endParaRPr lang="en-US" dirty="0"/>
                    </a:p>
                  </a:txBody>
                  <a:tcPr/>
                </a:tc>
                <a:tc>
                  <a:txBody>
                    <a:bodyPr/>
                    <a:lstStyle/>
                    <a:p>
                      <a:endParaRPr lang="en-US"/>
                    </a:p>
                  </a:txBody>
                  <a:tcPr/>
                </a:tc>
                <a:tc>
                  <a:txBody>
                    <a:bodyPr/>
                    <a:lstStyle/>
                    <a:p>
                      <a:endParaRPr lang="en-US" dirty="0"/>
                    </a:p>
                  </a:txBody>
                  <a:tcPr/>
                </a:tc>
              </a:tr>
              <a:tr h="370840">
                <a:tc>
                  <a:txBody>
                    <a:bodyPr/>
                    <a:lstStyle/>
                    <a:p>
                      <a:endParaRPr lang="en-US" dirty="0"/>
                    </a:p>
                  </a:txBody>
                  <a:tcPr/>
                </a:tc>
                <a:tc>
                  <a:txBody>
                    <a:bodyPr/>
                    <a:lstStyle/>
                    <a:p>
                      <a:endParaRPr lang="en-US"/>
                    </a:p>
                  </a:txBody>
                  <a:tcPr/>
                </a:tc>
                <a:tc>
                  <a:txBody>
                    <a:bodyPr/>
                    <a:lstStyle/>
                    <a:p>
                      <a:endParaRPr lang="en-US" dirty="0"/>
                    </a:p>
                  </a:txBody>
                  <a:tcPr/>
                </a:tc>
              </a:tr>
              <a:tr h="370840">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12821255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Top Ten Competitor Analysis (Fans/Followers)</a:t>
            </a:r>
            <a:endParaRPr lang="en-US" b="1" dirty="0">
              <a:solidFill>
                <a:srgbClr val="FED655"/>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1921030"/>
              </p:ext>
            </p:extLst>
          </p:nvPr>
        </p:nvGraphicFramePr>
        <p:xfrm>
          <a:off x="628650" y="1825625"/>
          <a:ext cx="7886700" cy="4079240"/>
        </p:xfrm>
        <a:graphic>
          <a:graphicData uri="http://schemas.openxmlformats.org/drawingml/2006/table">
            <a:tbl>
              <a:tblPr firstRow="1" bandRow="1">
                <a:tableStyleId>{5C22544A-7EE6-4342-B048-85BDC9FD1C3A}</a:tableStyleId>
              </a:tblPr>
              <a:tblGrid>
                <a:gridCol w="1314450"/>
                <a:gridCol w="1314450"/>
                <a:gridCol w="1314450"/>
                <a:gridCol w="1314450"/>
                <a:gridCol w="1314450"/>
                <a:gridCol w="1314450"/>
              </a:tblGrid>
              <a:tr h="370840">
                <a:tc>
                  <a:txBody>
                    <a:bodyPr/>
                    <a:lstStyle/>
                    <a:p>
                      <a:r>
                        <a:rPr lang="en-US" dirty="0" smtClean="0"/>
                        <a:t>Competitor</a:t>
                      </a:r>
                      <a:endParaRPr lang="en-US" dirty="0"/>
                    </a:p>
                  </a:txBody>
                  <a:tcPr/>
                </a:tc>
                <a:tc>
                  <a:txBody>
                    <a:bodyPr/>
                    <a:lstStyle/>
                    <a:p>
                      <a:r>
                        <a:rPr lang="en-US" dirty="0" smtClean="0"/>
                        <a:t>Facebook</a:t>
                      </a:r>
                      <a:endParaRPr lang="en-US" dirty="0"/>
                    </a:p>
                  </a:txBody>
                  <a:tcPr/>
                </a:tc>
                <a:tc>
                  <a:txBody>
                    <a:bodyPr/>
                    <a:lstStyle/>
                    <a:p>
                      <a:r>
                        <a:rPr lang="en-US" dirty="0" smtClean="0"/>
                        <a:t>Twitter</a:t>
                      </a:r>
                      <a:endParaRPr lang="en-US" dirty="0"/>
                    </a:p>
                  </a:txBody>
                  <a:tcPr/>
                </a:tc>
                <a:tc>
                  <a:txBody>
                    <a:bodyPr/>
                    <a:lstStyle/>
                    <a:p>
                      <a:r>
                        <a:rPr lang="en-US" dirty="0" smtClean="0"/>
                        <a:t>LinkedIn</a:t>
                      </a:r>
                      <a:endParaRPr lang="en-US" dirty="0"/>
                    </a:p>
                  </a:txBody>
                  <a:tcPr/>
                </a:tc>
                <a:tc>
                  <a:txBody>
                    <a:bodyPr/>
                    <a:lstStyle/>
                    <a:p>
                      <a:r>
                        <a:rPr lang="en-US" dirty="0" smtClean="0"/>
                        <a:t>Google+</a:t>
                      </a:r>
                      <a:endParaRPr lang="en-US" dirty="0"/>
                    </a:p>
                  </a:txBody>
                  <a:tcPr/>
                </a:tc>
                <a:tc>
                  <a:txBody>
                    <a:bodyPr/>
                    <a:lstStyle/>
                    <a:p>
                      <a:r>
                        <a:rPr lang="en-US" dirty="0" smtClean="0"/>
                        <a:t>Pinterest</a:t>
                      </a:r>
                      <a:endParaRPr lang="en-US" dirty="0"/>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8130978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How Can You Out-Do Your Competition?</a:t>
            </a:r>
            <a:endParaRPr lang="en-US" b="1" dirty="0">
              <a:solidFill>
                <a:srgbClr val="FED655"/>
              </a:solidFill>
            </a:endParaRPr>
          </a:p>
        </p:txBody>
      </p:sp>
      <p:sp>
        <p:nvSpPr>
          <p:cNvPr id="3" name="Text Placeholder 2"/>
          <p:cNvSpPr>
            <a:spLocks noGrp="1"/>
          </p:cNvSpPr>
          <p:nvPr>
            <p:ph type="body" idx="1"/>
          </p:nvPr>
        </p:nvSpPr>
        <p:spPr/>
        <p:txBody>
          <a:bodyPr/>
          <a:lstStyle/>
          <a:p>
            <a:r>
              <a:rPr lang="en-US" dirty="0" smtClean="0"/>
              <a:t>What We Can Do Better </a:t>
            </a:r>
            <a:endParaRPr lang="en-US" dirty="0"/>
          </a:p>
        </p:txBody>
      </p:sp>
      <p:sp>
        <p:nvSpPr>
          <p:cNvPr id="4" name="Content Placeholder 3"/>
          <p:cNvSpPr>
            <a:spLocks noGrp="1"/>
          </p:cNvSpPr>
          <p:nvPr>
            <p:ph sz="half" idx="2"/>
          </p:nvPr>
        </p:nvSpPr>
        <p:spPr>
          <a:ln>
            <a:solidFill>
              <a:schemeClr val="tx1"/>
            </a:solidFill>
          </a:ln>
        </p:spPr>
        <p:txBody>
          <a:bodyPr/>
          <a:lstStyle/>
          <a:p>
            <a:r>
              <a:rPr lang="en-US" dirty="0" smtClean="0"/>
              <a:t>List what you can do better than your competition</a:t>
            </a:r>
            <a:endParaRPr lang="en-US" dirty="0"/>
          </a:p>
        </p:txBody>
      </p:sp>
      <p:sp>
        <p:nvSpPr>
          <p:cNvPr id="5" name="Text Placeholder 4"/>
          <p:cNvSpPr>
            <a:spLocks noGrp="1"/>
          </p:cNvSpPr>
          <p:nvPr>
            <p:ph type="body" sz="quarter" idx="3"/>
          </p:nvPr>
        </p:nvSpPr>
        <p:spPr/>
        <p:txBody>
          <a:bodyPr/>
          <a:lstStyle/>
          <a:p>
            <a:r>
              <a:rPr lang="en-US" dirty="0" smtClean="0"/>
              <a:t>What We Can Do Differently</a:t>
            </a:r>
            <a:endParaRPr lang="en-US" dirty="0"/>
          </a:p>
        </p:txBody>
      </p:sp>
      <p:sp>
        <p:nvSpPr>
          <p:cNvPr id="6" name="Content Placeholder 5"/>
          <p:cNvSpPr>
            <a:spLocks noGrp="1"/>
          </p:cNvSpPr>
          <p:nvPr>
            <p:ph sz="quarter" idx="4"/>
          </p:nvPr>
        </p:nvSpPr>
        <p:spPr>
          <a:ln>
            <a:solidFill>
              <a:schemeClr val="tx1"/>
            </a:solidFill>
          </a:ln>
        </p:spPr>
        <p:txBody>
          <a:bodyPr/>
          <a:lstStyle/>
          <a:p>
            <a:r>
              <a:rPr lang="en-US" dirty="0" smtClean="0"/>
              <a:t>List what you can do differently than you competition</a:t>
            </a:r>
            <a:endParaRPr lang="en-US" dirty="0"/>
          </a:p>
        </p:txBody>
      </p:sp>
    </p:spTree>
    <p:extLst>
      <p:ext uri="{BB962C8B-B14F-4D97-AF65-F5344CB8AC3E}">
        <p14:creationId xmlns:p14="http://schemas.microsoft.com/office/powerpoint/2010/main" val="5033956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1C7CB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Step 5: </a:t>
            </a:r>
            <a:br>
              <a:rPr lang="en-US" b="1" dirty="0" smtClean="0">
                <a:solidFill>
                  <a:srgbClr val="FED655"/>
                </a:solidFill>
              </a:rPr>
            </a:br>
            <a:r>
              <a:rPr lang="en-US" b="1" dirty="0" smtClean="0">
                <a:solidFill>
                  <a:srgbClr val="FED655"/>
                </a:solidFill>
              </a:rPr>
              <a:t>Establish Brand Voice &amp; Tone</a:t>
            </a:r>
            <a:endParaRPr lang="en-US" b="1" dirty="0">
              <a:solidFill>
                <a:srgbClr val="FED655"/>
              </a:solidFill>
            </a:endParaRPr>
          </a:p>
        </p:txBody>
      </p:sp>
    </p:spTree>
    <p:extLst>
      <p:ext uri="{BB962C8B-B14F-4D97-AF65-F5344CB8AC3E}">
        <p14:creationId xmlns:p14="http://schemas.microsoft.com/office/powerpoint/2010/main" val="2077413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latin typeface="+mn-lt"/>
              </a:rPr>
              <a:t>Brand Voice Description</a:t>
            </a:r>
            <a:endParaRPr lang="en-US" b="1" dirty="0">
              <a:solidFill>
                <a:srgbClr val="FED655"/>
              </a:solidFill>
              <a:latin typeface="+mn-lt"/>
            </a:endParaRPr>
          </a:p>
        </p:txBody>
      </p:sp>
      <p:sp>
        <p:nvSpPr>
          <p:cNvPr id="3" name="Content Placeholder 2"/>
          <p:cNvSpPr>
            <a:spLocks noGrp="1"/>
          </p:cNvSpPr>
          <p:nvPr>
            <p:ph idx="1"/>
          </p:nvPr>
        </p:nvSpPr>
        <p:spPr>
          <a:ln>
            <a:solidFill>
              <a:schemeClr val="tx1"/>
            </a:solidFill>
          </a:ln>
        </p:spPr>
        <p:txBody>
          <a:bodyPr>
            <a:normAutofit/>
          </a:bodyPr>
          <a:lstStyle/>
          <a:p>
            <a:pPr marL="0" indent="0">
              <a:buNone/>
            </a:pPr>
            <a:r>
              <a:rPr lang="en-US" b="1" dirty="0" smtClean="0"/>
              <a:t>Social Media Tag Line (3 words to describe your social brand voice):</a:t>
            </a:r>
          </a:p>
          <a:p>
            <a:pPr marL="0" indent="0">
              <a:buNone/>
            </a:pPr>
            <a:r>
              <a:rPr lang="en-US" dirty="0" smtClean="0"/>
              <a:t>[INSERT ADJECTIVE 1]</a:t>
            </a:r>
          </a:p>
          <a:p>
            <a:pPr marL="0" indent="0">
              <a:buNone/>
            </a:pPr>
            <a:r>
              <a:rPr lang="en-US" dirty="0" smtClean="0"/>
              <a:t>[INSERT ADJECTIVE 2]</a:t>
            </a:r>
          </a:p>
          <a:p>
            <a:pPr marL="0" indent="0">
              <a:buNone/>
            </a:pPr>
            <a:r>
              <a:rPr lang="en-US" dirty="0" smtClean="0"/>
              <a:t>[INSERT ADJECTIVE 3]</a:t>
            </a:r>
          </a:p>
          <a:p>
            <a:pPr marL="0" indent="0">
              <a:buNone/>
            </a:pPr>
            <a:endParaRPr lang="en-US" dirty="0" smtClean="0"/>
          </a:p>
          <a:p>
            <a:pPr marL="0" indent="0">
              <a:buNone/>
            </a:pPr>
            <a:r>
              <a:rPr lang="en-US" b="1" dirty="0" smtClean="0"/>
              <a:t>Social Media Mission Statement</a:t>
            </a:r>
            <a:r>
              <a:rPr lang="en-US" dirty="0" smtClean="0"/>
              <a:t>:</a:t>
            </a:r>
            <a:endParaRPr lang="en-US" dirty="0"/>
          </a:p>
          <a:p>
            <a:pPr marL="0" indent="0">
              <a:buNone/>
            </a:pPr>
            <a:r>
              <a:rPr lang="en-US" dirty="0" smtClean="0"/>
              <a:t>[INSERT YOUR BRAND] creates social content to [INSERT BENEFIT] for [INSERT AUDIENCE].</a:t>
            </a:r>
            <a:endParaRPr lang="en-US" dirty="0"/>
          </a:p>
        </p:txBody>
      </p:sp>
      <p:sp>
        <p:nvSpPr>
          <p:cNvPr id="4" name="Text Placeholder 3"/>
          <p:cNvSpPr>
            <a:spLocks noGrp="1"/>
          </p:cNvSpPr>
          <p:nvPr>
            <p:ph type="body" sz="half" idx="2"/>
          </p:nvPr>
        </p:nvSpPr>
        <p:spPr>
          <a:ln>
            <a:solidFill>
              <a:schemeClr val="tx1"/>
            </a:solidFill>
          </a:ln>
        </p:spPr>
        <p:txBody>
          <a:bodyPr/>
          <a:lstStyle/>
          <a:p>
            <a:r>
              <a:rPr lang="en-US" dirty="0" smtClean="0"/>
              <a:t>Describe your brand’s voice and personality here:</a:t>
            </a:r>
            <a:endParaRPr lang="en-US" dirty="0"/>
          </a:p>
        </p:txBody>
      </p:sp>
    </p:spTree>
    <p:extLst>
      <p:ext uri="{BB962C8B-B14F-4D97-AF65-F5344CB8AC3E}">
        <p14:creationId xmlns:p14="http://schemas.microsoft.com/office/powerpoint/2010/main" val="17072536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1C7CB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Step 6: </a:t>
            </a:r>
            <a:br>
              <a:rPr lang="en-US" b="1" dirty="0" smtClean="0">
                <a:solidFill>
                  <a:srgbClr val="FED655"/>
                </a:solidFill>
              </a:rPr>
            </a:br>
            <a:r>
              <a:rPr lang="en-US" b="1" dirty="0" smtClean="0">
                <a:solidFill>
                  <a:srgbClr val="FED655"/>
                </a:solidFill>
              </a:rPr>
              <a:t>Social Media Content Strategy</a:t>
            </a:r>
            <a:endParaRPr lang="en-US" b="1" dirty="0">
              <a:solidFill>
                <a:srgbClr val="FED655"/>
              </a:solidFill>
            </a:endParaRPr>
          </a:p>
        </p:txBody>
      </p:sp>
    </p:spTree>
    <p:extLst>
      <p:ext uri="{BB962C8B-B14F-4D97-AF65-F5344CB8AC3E}">
        <p14:creationId xmlns:p14="http://schemas.microsoft.com/office/powerpoint/2010/main" val="7155362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pPr algn="ctr"/>
            <a:r>
              <a:rPr lang="en-US" b="1" dirty="0" smtClean="0">
                <a:solidFill>
                  <a:srgbClr val="FED655"/>
                </a:solidFill>
              </a:rPr>
              <a:t>Table Of Contents</a:t>
            </a:r>
            <a:endParaRPr lang="en-US" b="1" dirty="0">
              <a:solidFill>
                <a:srgbClr val="FED655"/>
              </a:solidFill>
            </a:endParaRPr>
          </a:p>
        </p:txBody>
      </p:sp>
      <p:sp>
        <p:nvSpPr>
          <p:cNvPr id="3" name="Content Placeholder 2"/>
          <p:cNvSpPr>
            <a:spLocks noGrp="1"/>
          </p:cNvSpPr>
          <p:nvPr>
            <p:ph idx="1"/>
          </p:nvPr>
        </p:nvSpPr>
        <p:spPr/>
        <p:txBody>
          <a:bodyPr/>
          <a:lstStyle/>
          <a:p>
            <a:pPr marL="457200" indent="-457200">
              <a:buFont typeface="+mj-lt"/>
              <a:buAutoNum type="arabicPeriod"/>
            </a:pPr>
            <a:r>
              <a:rPr lang="en-US" b="1" dirty="0" smtClean="0"/>
              <a:t>Establish Goals</a:t>
            </a:r>
          </a:p>
          <a:p>
            <a:pPr marL="457200" indent="-457200">
              <a:buFont typeface="+mj-lt"/>
              <a:buAutoNum type="arabicPeriod"/>
            </a:pPr>
            <a:r>
              <a:rPr lang="en-US" b="1" dirty="0" smtClean="0"/>
              <a:t>Social Media Audit</a:t>
            </a:r>
          </a:p>
          <a:p>
            <a:pPr marL="457200" indent="-457200">
              <a:buFont typeface="+mj-lt"/>
              <a:buAutoNum type="arabicPeriod"/>
            </a:pPr>
            <a:r>
              <a:rPr lang="en-US" b="1" dirty="0" smtClean="0"/>
              <a:t>Establish Your Target Audience</a:t>
            </a:r>
          </a:p>
          <a:p>
            <a:pPr marL="457200" indent="-457200">
              <a:buFont typeface="+mj-lt"/>
              <a:buAutoNum type="arabicPeriod"/>
            </a:pPr>
            <a:r>
              <a:rPr lang="en-US" b="1" dirty="0" smtClean="0"/>
              <a:t>Competitive Analysis</a:t>
            </a:r>
          </a:p>
          <a:p>
            <a:pPr marL="457200" indent="-457200">
              <a:buFont typeface="+mj-lt"/>
              <a:buAutoNum type="arabicPeriod"/>
            </a:pPr>
            <a:r>
              <a:rPr lang="en-US" b="1" dirty="0" smtClean="0"/>
              <a:t>Establish Brand Voice &amp; Tone</a:t>
            </a:r>
          </a:p>
          <a:p>
            <a:pPr marL="457200" indent="-457200">
              <a:buFont typeface="+mj-lt"/>
              <a:buAutoNum type="arabicPeriod"/>
            </a:pPr>
            <a:r>
              <a:rPr lang="en-US" b="1" dirty="0" smtClean="0"/>
              <a:t>Build Your Social Media Content Strategy</a:t>
            </a:r>
          </a:p>
          <a:p>
            <a:pPr marL="457200" indent="-457200">
              <a:buFont typeface="+mj-lt"/>
              <a:buAutoNum type="arabicPeriod"/>
            </a:pPr>
            <a:r>
              <a:rPr lang="en-US" b="1" dirty="0" smtClean="0"/>
              <a:t>Social Media Marketing Measurement</a:t>
            </a:r>
          </a:p>
          <a:p>
            <a:pPr marL="457200" indent="-457200">
              <a:buFont typeface="+mj-lt"/>
              <a:buAutoNum type="arabicPeriod"/>
            </a:pPr>
            <a:endParaRPr lang="en-US" dirty="0"/>
          </a:p>
        </p:txBody>
      </p:sp>
    </p:spTree>
    <p:extLst>
      <p:ext uri="{BB962C8B-B14F-4D97-AF65-F5344CB8AC3E}">
        <p14:creationId xmlns:p14="http://schemas.microsoft.com/office/powerpoint/2010/main" val="10512084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Content Curation Source List</a:t>
            </a:r>
            <a:endParaRPr lang="en-US" b="1" dirty="0">
              <a:solidFill>
                <a:srgbClr val="FED655"/>
              </a:solidFill>
            </a:endParaRPr>
          </a:p>
        </p:txBody>
      </p:sp>
      <p:sp>
        <p:nvSpPr>
          <p:cNvPr id="3" name="Content Placeholder 2"/>
          <p:cNvSpPr>
            <a:spLocks noGrp="1"/>
          </p:cNvSpPr>
          <p:nvPr>
            <p:ph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b="1" dirty="0" smtClean="0"/>
              <a:t>Trusted Content Sources</a:t>
            </a:r>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List trusted sources you’ll share content from </a:t>
            </a:r>
            <a:r>
              <a:rPr lang="is-IS" dirty="0" smtClean="0"/>
              <a:t>…</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121542939"/>
              </p:ext>
            </p:extLst>
          </p:nvPr>
        </p:nvGraphicFramePr>
        <p:xfrm>
          <a:off x="628650" y="2581153"/>
          <a:ext cx="7886700" cy="3566160"/>
        </p:xfrm>
        <a:graphic>
          <a:graphicData uri="http://schemas.openxmlformats.org/drawingml/2006/table">
            <a:tbl>
              <a:tblPr firstRow="1" bandRow="1">
                <a:tableStyleId>{5C22544A-7EE6-4342-B048-85BDC9FD1C3A}</a:tableStyleId>
              </a:tblPr>
              <a:tblGrid>
                <a:gridCol w="3943350"/>
                <a:gridCol w="3943350"/>
              </a:tblGrid>
              <a:tr h="254651">
                <a:tc>
                  <a:txBody>
                    <a:bodyPr/>
                    <a:lstStyle/>
                    <a:p>
                      <a:r>
                        <a:rPr lang="en-US" dirty="0" smtClean="0"/>
                        <a:t>Source</a:t>
                      </a:r>
                      <a:r>
                        <a:rPr lang="en-US" baseline="0" dirty="0" smtClean="0"/>
                        <a:t> Name</a:t>
                      </a:r>
                      <a:endParaRPr lang="en-US" dirty="0"/>
                    </a:p>
                  </a:txBody>
                  <a:tcPr/>
                </a:tc>
                <a:tc>
                  <a:txBody>
                    <a:bodyPr/>
                    <a:lstStyle/>
                    <a:p>
                      <a:r>
                        <a:rPr lang="en-US" dirty="0" smtClean="0"/>
                        <a:t>Source URL</a:t>
                      </a:r>
                      <a:endParaRPr lang="en-US" dirty="0"/>
                    </a:p>
                  </a:txBody>
                  <a:tcPr/>
                </a:tc>
              </a:tr>
              <a:tr h="254651">
                <a:tc>
                  <a:txBody>
                    <a:bodyPr/>
                    <a:lstStyle/>
                    <a:p>
                      <a:endParaRPr lang="en-US"/>
                    </a:p>
                  </a:txBody>
                  <a:tcPr/>
                </a:tc>
                <a:tc>
                  <a:txBody>
                    <a:bodyPr/>
                    <a:lstStyle/>
                    <a:p>
                      <a:endParaRPr lang="en-US"/>
                    </a:p>
                  </a:txBody>
                  <a:tcPr/>
                </a:tc>
              </a:tr>
              <a:tr h="254651">
                <a:tc>
                  <a:txBody>
                    <a:bodyPr/>
                    <a:lstStyle/>
                    <a:p>
                      <a:endParaRPr lang="en-US"/>
                    </a:p>
                  </a:txBody>
                  <a:tcPr/>
                </a:tc>
                <a:tc>
                  <a:txBody>
                    <a:bodyPr/>
                    <a:lstStyle/>
                    <a:p>
                      <a:endParaRPr lang="en-US"/>
                    </a:p>
                  </a:txBody>
                  <a:tcPr/>
                </a:tc>
              </a:tr>
              <a:tr h="254651">
                <a:tc>
                  <a:txBody>
                    <a:bodyPr/>
                    <a:lstStyle/>
                    <a:p>
                      <a:endParaRPr lang="en-US"/>
                    </a:p>
                  </a:txBody>
                  <a:tcPr/>
                </a:tc>
                <a:tc>
                  <a:txBody>
                    <a:bodyPr/>
                    <a:lstStyle/>
                    <a:p>
                      <a:endParaRPr lang="en-US"/>
                    </a:p>
                  </a:txBody>
                  <a:tcPr/>
                </a:tc>
              </a:tr>
              <a:tr h="254651">
                <a:tc>
                  <a:txBody>
                    <a:bodyPr/>
                    <a:lstStyle/>
                    <a:p>
                      <a:endParaRPr lang="en-US"/>
                    </a:p>
                  </a:txBody>
                  <a:tcPr/>
                </a:tc>
                <a:tc>
                  <a:txBody>
                    <a:bodyPr/>
                    <a:lstStyle/>
                    <a:p>
                      <a:endParaRPr lang="en-US"/>
                    </a:p>
                  </a:txBody>
                  <a:tcPr/>
                </a:tc>
              </a:tr>
              <a:tr h="254651">
                <a:tc>
                  <a:txBody>
                    <a:bodyPr/>
                    <a:lstStyle/>
                    <a:p>
                      <a:endParaRPr lang="en-US"/>
                    </a:p>
                  </a:txBody>
                  <a:tcPr/>
                </a:tc>
                <a:tc>
                  <a:txBody>
                    <a:bodyPr/>
                    <a:lstStyle/>
                    <a:p>
                      <a:endParaRPr lang="en-US"/>
                    </a:p>
                  </a:txBody>
                  <a:tcPr/>
                </a:tc>
              </a:tr>
              <a:tr h="254651">
                <a:tc>
                  <a:txBody>
                    <a:bodyPr/>
                    <a:lstStyle/>
                    <a:p>
                      <a:endParaRPr lang="en-US"/>
                    </a:p>
                  </a:txBody>
                  <a:tcPr/>
                </a:tc>
                <a:tc>
                  <a:txBody>
                    <a:bodyPr/>
                    <a:lstStyle/>
                    <a:p>
                      <a:endParaRPr lang="en-US"/>
                    </a:p>
                  </a:txBody>
                  <a:tcPr/>
                </a:tc>
              </a:tr>
              <a:tr h="254651">
                <a:tc>
                  <a:txBody>
                    <a:bodyPr/>
                    <a:lstStyle/>
                    <a:p>
                      <a:endParaRPr lang="en-US" dirty="0"/>
                    </a:p>
                  </a:txBody>
                  <a:tcPr/>
                </a:tc>
                <a:tc>
                  <a:txBody>
                    <a:bodyPr/>
                    <a:lstStyle/>
                    <a:p>
                      <a:endParaRPr lang="en-US" dirty="0"/>
                    </a:p>
                  </a:txBody>
                  <a:tcPr/>
                </a:tc>
              </a:tr>
              <a:tr h="254651">
                <a:tc>
                  <a:txBody>
                    <a:bodyPr/>
                    <a:lstStyle/>
                    <a:p>
                      <a:endParaRPr lang="en-US" dirty="0"/>
                    </a:p>
                  </a:txBody>
                  <a:tcPr/>
                </a:tc>
                <a:tc>
                  <a:txBody>
                    <a:bodyPr/>
                    <a:lstStyle/>
                    <a:p>
                      <a:endParaRPr lang="en-US" dirty="0"/>
                    </a:p>
                  </a:txBody>
                  <a:tcPr/>
                </a:tc>
              </a:tr>
              <a:tr h="254651">
                <a:tc>
                  <a:txBody>
                    <a:bodyPr/>
                    <a:lstStyle/>
                    <a:p>
                      <a:endParaRPr lang="en-US" dirty="0"/>
                    </a:p>
                  </a:txBody>
                  <a:tcPr/>
                </a:tc>
                <a:tc>
                  <a:txBody>
                    <a:bodyPr/>
                    <a:lstStyle/>
                    <a:p>
                      <a:endParaRPr lang="en-US" dirty="0"/>
                    </a:p>
                  </a:txBody>
                  <a:tcPr/>
                </a:tc>
              </a:tr>
              <a:tr h="254651">
                <a:tc>
                  <a:txBody>
                    <a:bodyPr/>
                    <a:lstStyle/>
                    <a:p>
                      <a:endParaRPr lang="en-US" dirty="0"/>
                    </a:p>
                  </a:txBody>
                  <a:tcPr/>
                </a:tc>
                <a:tc>
                  <a:txBody>
                    <a:bodyPr/>
                    <a:lstStyle/>
                    <a:p>
                      <a:endParaRPr lang="en-US" dirty="0"/>
                    </a:p>
                  </a:txBody>
                  <a:tcPr/>
                </a:tc>
              </a:tr>
              <a:tr h="254651">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16995981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What Social Media Content Will We Create?</a:t>
            </a:r>
            <a:endParaRPr lang="en-US" b="1" dirty="0">
              <a:solidFill>
                <a:srgbClr val="FED655"/>
              </a:solidFill>
            </a:endParaRPr>
          </a:p>
        </p:txBody>
      </p:sp>
      <p:sp>
        <p:nvSpPr>
          <p:cNvPr id="3" name="Content Placeholder 2"/>
          <p:cNvSpPr>
            <a:spLocks noGrp="1"/>
          </p:cNvSpPr>
          <p:nvPr>
            <p:ph idx="1"/>
          </p:nvPr>
        </p:nvSpPr>
        <p:spPr>
          <a:ln>
            <a:solidFill>
              <a:schemeClr val="tx1"/>
            </a:solidFill>
          </a:ln>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b="1" dirty="0" smtClean="0"/>
              <a:t>Content Types We Will Create:</a:t>
            </a:r>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List here </a:t>
            </a:r>
            <a:r>
              <a:rPr lang="is-IS" dirty="0" smtClean="0"/>
              <a:t>….</a:t>
            </a:r>
          </a:p>
          <a:p>
            <a:pPr marL="0" marR="0" lvl="0" indent="0" defTabSz="914400" eaLnBrk="1" fontAlgn="auto" latinLnBrk="0" hangingPunct="1">
              <a:lnSpc>
                <a:spcPct val="100000"/>
              </a:lnSpc>
              <a:spcBef>
                <a:spcPts val="0"/>
              </a:spcBef>
              <a:spcAft>
                <a:spcPts val="0"/>
              </a:spcAft>
              <a:buClrTx/>
              <a:buSzTx/>
              <a:buFontTx/>
              <a:buNone/>
              <a:tabLst/>
              <a:defRPr/>
            </a:pPr>
            <a:endParaRPr lang="is-IS" dirty="0"/>
          </a:p>
          <a:p>
            <a:pPr marL="0" marR="0" lvl="0" indent="0" defTabSz="914400" eaLnBrk="1" fontAlgn="auto" latinLnBrk="0" hangingPunct="1">
              <a:lnSpc>
                <a:spcPct val="100000"/>
              </a:lnSpc>
              <a:spcBef>
                <a:spcPts val="0"/>
              </a:spcBef>
              <a:spcAft>
                <a:spcPts val="0"/>
              </a:spcAft>
              <a:buClrTx/>
              <a:buSzTx/>
              <a:buFontTx/>
              <a:buNone/>
              <a:tabLst/>
              <a:defRPr/>
            </a:pPr>
            <a:endParaRPr lang="is-IS" dirty="0" smtClean="0"/>
          </a:p>
          <a:p>
            <a:pPr marL="0" marR="0" lvl="0" indent="0" defTabSz="914400" eaLnBrk="1" fontAlgn="auto" latinLnBrk="0" hangingPunct="1">
              <a:lnSpc>
                <a:spcPct val="100000"/>
              </a:lnSpc>
              <a:spcBef>
                <a:spcPts val="0"/>
              </a:spcBef>
              <a:spcAft>
                <a:spcPts val="0"/>
              </a:spcAft>
              <a:buClrTx/>
              <a:buSzTx/>
              <a:buFontTx/>
              <a:buNone/>
              <a:tabLst/>
              <a:defRPr/>
            </a:pPr>
            <a:endParaRPr lang="is-IS" dirty="0"/>
          </a:p>
          <a:p>
            <a:pPr marL="0" marR="0" lvl="0" indent="0" defTabSz="914400" eaLnBrk="1" fontAlgn="auto" latinLnBrk="0" hangingPunct="1">
              <a:lnSpc>
                <a:spcPct val="100000"/>
              </a:lnSpc>
              <a:spcBef>
                <a:spcPts val="0"/>
              </a:spcBef>
              <a:spcAft>
                <a:spcPts val="0"/>
              </a:spcAft>
              <a:buClrTx/>
              <a:buSzTx/>
              <a:buFontTx/>
              <a:buNone/>
              <a:tabLst/>
              <a:defRPr/>
            </a:pPr>
            <a:endParaRPr lang="is-IS" b="1" dirty="0" smtClean="0"/>
          </a:p>
          <a:p>
            <a:pPr marL="0" marR="0" lvl="0" indent="0" defTabSz="914400" eaLnBrk="1" fontAlgn="auto" latinLnBrk="0" hangingPunct="1">
              <a:lnSpc>
                <a:spcPct val="100000"/>
              </a:lnSpc>
              <a:spcBef>
                <a:spcPts val="0"/>
              </a:spcBef>
              <a:spcAft>
                <a:spcPts val="0"/>
              </a:spcAft>
              <a:buClrTx/>
              <a:buSzTx/>
              <a:buFontTx/>
              <a:buNone/>
              <a:tabLst/>
              <a:defRPr/>
            </a:pPr>
            <a:r>
              <a:rPr lang="is-IS" b="1" dirty="0" smtClean="0"/>
              <a:t>Content Types We Will Curate:</a:t>
            </a:r>
          </a:p>
          <a:p>
            <a:pPr marL="0" marR="0" lvl="0" indent="0" defTabSz="914400" eaLnBrk="1" fontAlgn="auto" latinLnBrk="0" hangingPunct="1">
              <a:lnSpc>
                <a:spcPct val="100000"/>
              </a:lnSpc>
              <a:spcBef>
                <a:spcPts val="0"/>
              </a:spcBef>
              <a:spcAft>
                <a:spcPts val="0"/>
              </a:spcAft>
              <a:buClrTx/>
              <a:buSzTx/>
              <a:buFontTx/>
              <a:buNone/>
              <a:tabLst/>
              <a:defRPr/>
            </a:pPr>
            <a:r>
              <a:rPr lang="is-IS" dirty="0" smtClean="0"/>
              <a:t>List here ...</a:t>
            </a:r>
            <a:endParaRPr lang="is-IS" dirty="0"/>
          </a:p>
          <a:p>
            <a:pPr marL="0" marR="0" lvl="0" indent="0" defTabSz="914400" eaLnBrk="1" fontAlgn="auto" latinLnBrk="0" hangingPunct="1">
              <a:lnSpc>
                <a:spcPct val="100000"/>
              </a:lnSpc>
              <a:spcBef>
                <a:spcPts val="0"/>
              </a:spcBef>
              <a:spcAft>
                <a:spcPts val="0"/>
              </a:spcAft>
              <a:buClrTx/>
              <a:buSzTx/>
              <a:buFontTx/>
              <a:buNone/>
              <a:tabLst/>
              <a:defRPr/>
            </a:pPr>
            <a:endParaRPr lang="is-IS" dirty="0" smtClean="0"/>
          </a:p>
          <a:p>
            <a:pPr marL="0" marR="0" lvl="0" indent="0" defTabSz="914400" eaLnBrk="1" fontAlgn="auto" latinLnBrk="0" hangingPunct="1">
              <a:lnSpc>
                <a:spcPct val="100000"/>
              </a:lnSpc>
              <a:spcBef>
                <a:spcPts val="0"/>
              </a:spcBef>
              <a:spcAft>
                <a:spcPts val="0"/>
              </a:spcAft>
              <a:buClrTx/>
              <a:buSzTx/>
              <a:buFontTx/>
              <a:buNone/>
              <a:tabLst/>
              <a:defRPr/>
            </a:pPr>
            <a:endParaRPr lang="is-IS" dirty="0" smtClean="0"/>
          </a:p>
          <a:p>
            <a:pPr marL="0" marR="0" lvl="0" indent="0" defTabSz="914400" eaLnBrk="1" fontAlgn="auto" latinLnBrk="0" hangingPunct="1">
              <a:lnSpc>
                <a:spcPct val="100000"/>
              </a:lnSpc>
              <a:spcBef>
                <a:spcPts val="0"/>
              </a:spcBef>
              <a:spcAft>
                <a:spcPts val="0"/>
              </a:spcAft>
              <a:buClrTx/>
              <a:buSzTx/>
              <a:buFontTx/>
              <a:buNone/>
              <a:tabLst/>
              <a:defRPr/>
            </a:pPr>
            <a:endParaRPr lang="is-IS" dirty="0"/>
          </a:p>
        </p:txBody>
      </p:sp>
    </p:spTree>
    <p:extLst>
      <p:ext uri="{BB962C8B-B14F-4D97-AF65-F5344CB8AC3E}">
        <p14:creationId xmlns:p14="http://schemas.microsoft.com/office/powerpoint/2010/main" val="6196673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What Purpose Will Our Content Serve?</a:t>
            </a:r>
            <a:endParaRPr lang="en-US" b="1" dirty="0">
              <a:solidFill>
                <a:srgbClr val="FED655"/>
              </a:solidFill>
            </a:endParaRPr>
          </a:p>
        </p:txBody>
      </p:sp>
      <p:sp>
        <p:nvSpPr>
          <p:cNvPr id="6" name="Content Placeholder 5"/>
          <p:cNvSpPr>
            <a:spLocks noGrp="1"/>
          </p:cNvSpPr>
          <p:nvPr>
            <p:ph sz="half" idx="1"/>
          </p:nvPr>
        </p:nvSpPr>
        <p:spPr>
          <a:ln>
            <a:solidFill>
              <a:schemeClr val="tx1"/>
            </a:solidFill>
          </a:ln>
        </p:spPr>
        <p:txBody>
          <a:bodyPr>
            <a:normAutofit lnSpcReduction="10000"/>
          </a:bodyPr>
          <a:lstStyle/>
          <a:p>
            <a:pPr marL="0" marR="0" lvl="0" indent="0" defTabSz="914400" eaLnBrk="1" fontAlgn="auto" latinLnBrk="0" hangingPunct="1">
              <a:lnSpc>
                <a:spcPct val="100000"/>
              </a:lnSpc>
              <a:spcBef>
                <a:spcPts val="0"/>
              </a:spcBef>
              <a:spcAft>
                <a:spcPts val="0"/>
              </a:spcAft>
              <a:buClrTx/>
              <a:buSzTx/>
              <a:buFontTx/>
              <a:buNone/>
              <a:tabLst/>
              <a:defRPr/>
            </a:pPr>
            <a:r>
              <a:rPr lang="en-US" b="1" dirty="0" smtClean="0"/>
              <a:t>Original Content</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 Entertain</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 Inform</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 Promote products/services</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 Promote content (blog posts, </a:t>
            </a:r>
            <a:r>
              <a:rPr lang="en-US" dirty="0" err="1" smtClean="0"/>
              <a:t>ebooks</a:t>
            </a:r>
            <a:r>
              <a:rPr lang="en-US" dirty="0" smtClean="0"/>
              <a:t>, landing pages, </a:t>
            </a:r>
            <a:r>
              <a:rPr lang="en-US" dirty="0" err="1" smtClean="0"/>
              <a:t>etc</a:t>
            </a:r>
            <a:r>
              <a:rPr lang="en-US" dirty="0" smtClean="0"/>
              <a:t>).</a:t>
            </a:r>
            <a:endParaRPr lang="en-US" dirty="0"/>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 Promote partners</a:t>
            </a:r>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 Promote contests</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endParaRPr lang="en-US" dirty="0"/>
          </a:p>
        </p:txBody>
      </p:sp>
      <p:sp>
        <p:nvSpPr>
          <p:cNvPr id="7" name="Content Placeholder 6"/>
          <p:cNvSpPr>
            <a:spLocks noGrp="1"/>
          </p:cNvSpPr>
          <p:nvPr>
            <p:ph sz="half" idx="2"/>
          </p:nvPr>
        </p:nvSpPr>
        <p:spPr>
          <a:ln>
            <a:solidFill>
              <a:schemeClr val="tx1"/>
            </a:solidFill>
          </a:ln>
        </p:spPr>
        <p:txBody>
          <a:bodyPr>
            <a:normAutofit lnSpcReduction="10000"/>
          </a:bodyPr>
          <a:lstStyle/>
          <a:p>
            <a:pPr marL="0" marR="0" lvl="0" indent="0" defTabSz="914400" eaLnBrk="1" fontAlgn="auto" latinLnBrk="0" hangingPunct="1">
              <a:lnSpc>
                <a:spcPct val="100000"/>
              </a:lnSpc>
              <a:spcBef>
                <a:spcPts val="0"/>
              </a:spcBef>
              <a:spcAft>
                <a:spcPts val="0"/>
              </a:spcAft>
              <a:buClrTx/>
              <a:buSzTx/>
              <a:buFontTx/>
              <a:buNone/>
              <a:tabLst/>
              <a:defRPr/>
            </a:pPr>
            <a:r>
              <a:rPr lang="en-US" b="1" dirty="0" smtClean="0"/>
              <a:t>Curated Content</a:t>
            </a:r>
          </a:p>
          <a:p>
            <a:pPr marL="0" lvl="0" indent="0" defTabSz="914400">
              <a:lnSpc>
                <a:spcPct val="100000"/>
              </a:lnSpc>
              <a:spcBef>
                <a:spcPts val="0"/>
              </a:spcBef>
              <a:buNone/>
              <a:defRPr/>
            </a:pPr>
            <a:endParaRPr lang="en-US" dirty="0"/>
          </a:p>
          <a:p>
            <a:pPr marL="0" lvl="0" indent="0" defTabSz="914400">
              <a:lnSpc>
                <a:spcPct val="100000"/>
              </a:lnSpc>
              <a:spcBef>
                <a:spcPts val="0"/>
              </a:spcBef>
              <a:buNone/>
              <a:defRPr/>
            </a:pPr>
            <a:r>
              <a:rPr lang="en-US" dirty="0"/>
              <a:t>[  ] Entertain</a:t>
            </a:r>
          </a:p>
          <a:p>
            <a:pPr marL="0" lvl="0" indent="0" defTabSz="914400">
              <a:lnSpc>
                <a:spcPct val="100000"/>
              </a:lnSpc>
              <a:spcBef>
                <a:spcPts val="0"/>
              </a:spcBef>
              <a:buNone/>
              <a:defRPr/>
            </a:pPr>
            <a:endParaRPr lang="en-US" dirty="0"/>
          </a:p>
          <a:p>
            <a:pPr marL="0" lvl="0" indent="0" defTabSz="914400">
              <a:lnSpc>
                <a:spcPct val="100000"/>
              </a:lnSpc>
              <a:spcBef>
                <a:spcPts val="0"/>
              </a:spcBef>
              <a:buNone/>
              <a:defRPr/>
            </a:pPr>
            <a:r>
              <a:rPr lang="en-US" dirty="0"/>
              <a:t>[  ] Inform</a:t>
            </a:r>
          </a:p>
          <a:p>
            <a:pPr marL="0" lvl="0" indent="0" defTabSz="914400">
              <a:lnSpc>
                <a:spcPct val="100000"/>
              </a:lnSpc>
              <a:spcBef>
                <a:spcPts val="0"/>
              </a:spcBef>
              <a:buNone/>
              <a:defRPr/>
            </a:pPr>
            <a:endParaRPr lang="en-US" dirty="0"/>
          </a:p>
          <a:p>
            <a:pPr marL="0" lvl="0" indent="0" defTabSz="914400">
              <a:lnSpc>
                <a:spcPct val="100000"/>
              </a:lnSpc>
              <a:spcBef>
                <a:spcPts val="0"/>
              </a:spcBef>
              <a:buNone/>
              <a:defRPr/>
            </a:pPr>
            <a:r>
              <a:rPr lang="en-US" dirty="0"/>
              <a:t>[  ] Promote products/services</a:t>
            </a:r>
          </a:p>
          <a:p>
            <a:pPr marL="0" lvl="0" indent="0" defTabSz="914400">
              <a:lnSpc>
                <a:spcPct val="100000"/>
              </a:lnSpc>
              <a:spcBef>
                <a:spcPts val="0"/>
              </a:spcBef>
              <a:buNone/>
              <a:defRPr/>
            </a:pPr>
            <a:endParaRPr lang="en-US" dirty="0"/>
          </a:p>
          <a:p>
            <a:pPr marL="0" lvl="0" indent="0" defTabSz="914400">
              <a:lnSpc>
                <a:spcPct val="100000"/>
              </a:lnSpc>
              <a:spcBef>
                <a:spcPts val="0"/>
              </a:spcBef>
              <a:buNone/>
              <a:defRPr/>
            </a:pPr>
            <a:r>
              <a:rPr lang="en-US" dirty="0"/>
              <a:t>[  ] Promote content (blog posts, </a:t>
            </a:r>
            <a:r>
              <a:rPr lang="en-US" dirty="0" err="1"/>
              <a:t>ebooks</a:t>
            </a:r>
            <a:r>
              <a:rPr lang="en-US" dirty="0"/>
              <a:t>, landing pages, </a:t>
            </a:r>
            <a:r>
              <a:rPr lang="en-US" dirty="0" err="1"/>
              <a:t>etc</a:t>
            </a:r>
            <a:r>
              <a:rPr lang="en-US" dirty="0"/>
              <a:t>).</a:t>
            </a:r>
          </a:p>
          <a:p>
            <a:pPr marL="0" lvl="0" indent="0" defTabSz="914400">
              <a:lnSpc>
                <a:spcPct val="100000"/>
              </a:lnSpc>
              <a:spcBef>
                <a:spcPts val="0"/>
              </a:spcBef>
              <a:buNone/>
              <a:defRPr/>
            </a:pPr>
            <a:endParaRPr lang="en-US" dirty="0"/>
          </a:p>
          <a:p>
            <a:pPr marL="0" lvl="0" indent="0" defTabSz="914400">
              <a:lnSpc>
                <a:spcPct val="100000"/>
              </a:lnSpc>
              <a:spcBef>
                <a:spcPts val="0"/>
              </a:spcBef>
              <a:buNone/>
              <a:defRPr/>
            </a:pPr>
            <a:r>
              <a:rPr lang="en-US" dirty="0"/>
              <a:t>[  ] Promote partners</a:t>
            </a:r>
          </a:p>
          <a:p>
            <a:pPr marL="0" lvl="0" indent="0" defTabSz="914400">
              <a:lnSpc>
                <a:spcPct val="100000"/>
              </a:lnSpc>
              <a:spcBef>
                <a:spcPts val="0"/>
              </a:spcBef>
              <a:buNone/>
              <a:defRPr/>
            </a:pPr>
            <a:endParaRPr lang="en-US" dirty="0"/>
          </a:p>
          <a:p>
            <a:pPr marL="0" lvl="0" indent="0" defTabSz="914400">
              <a:lnSpc>
                <a:spcPct val="100000"/>
              </a:lnSpc>
              <a:spcBef>
                <a:spcPts val="0"/>
              </a:spcBef>
              <a:buNone/>
              <a:defRPr/>
            </a:pPr>
            <a:r>
              <a:rPr lang="en-US" dirty="0"/>
              <a:t>[  ] Promote contests</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14064005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Social Media Posting Frequency</a:t>
            </a:r>
            <a:endParaRPr lang="en-US" b="1" dirty="0">
              <a:solidFill>
                <a:srgbClr val="FED655"/>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66325803"/>
              </p:ext>
            </p:extLst>
          </p:nvPr>
        </p:nvGraphicFramePr>
        <p:xfrm>
          <a:off x="628650" y="1825625"/>
          <a:ext cx="7886700" cy="2595880"/>
        </p:xfrm>
        <a:graphic>
          <a:graphicData uri="http://schemas.openxmlformats.org/drawingml/2006/table">
            <a:tbl>
              <a:tblPr firstRow="1" bandRow="1">
                <a:tableStyleId>{5C22544A-7EE6-4342-B048-85BDC9FD1C3A}</a:tableStyleId>
              </a:tblPr>
              <a:tblGrid>
                <a:gridCol w="2628900"/>
                <a:gridCol w="2628900"/>
                <a:gridCol w="2628900"/>
              </a:tblGrid>
              <a:tr h="370840">
                <a:tc>
                  <a:txBody>
                    <a:bodyPr/>
                    <a:lstStyle/>
                    <a:p>
                      <a:r>
                        <a:rPr lang="en-US" dirty="0" smtClean="0"/>
                        <a:t>Network</a:t>
                      </a:r>
                      <a:endParaRPr lang="en-US" dirty="0"/>
                    </a:p>
                  </a:txBody>
                  <a:tcPr/>
                </a:tc>
                <a:tc>
                  <a:txBody>
                    <a:bodyPr/>
                    <a:lstStyle/>
                    <a:p>
                      <a:r>
                        <a:rPr lang="en-US" dirty="0" smtClean="0"/>
                        <a:t>Posts Per Day</a:t>
                      </a:r>
                      <a:endParaRPr lang="en-US" dirty="0"/>
                    </a:p>
                  </a:txBody>
                  <a:tcPr/>
                </a:tc>
                <a:tc>
                  <a:txBody>
                    <a:bodyPr/>
                    <a:lstStyle/>
                    <a:p>
                      <a:r>
                        <a:rPr lang="en-US" dirty="0" smtClean="0"/>
                        <a:t>Posts Per Week</a:t>
                      </a:r>
                      <a:endParaRPr lang="en-US" dirty="0"/>
                    </a:p>
                  </a:txBody>
                  <a:tcPr/>
                </a:tc>
              </a:tr>
              <a:tr h="370840">
                <a:tc>
                  <a:txBody>
                    <a:bodyPr/>
                    <a:lstStyle/>
                    <a:p>
                      <a:r>
                        <a:rPr lang="en-US" dirty="0" smtClean="0"/>
                        <a:t>Facebook</a:t>
                      </a:r>
                      <a:endParaRPr lang="en-US" dirty="0"/>
                    </a:p>
                  </a:txBody>
                  <a:tcPr/>
                </a:tc>
                <a:tc>
                  <a:txBody>
                    <a:bodyPr/>
                    <a:lstStyle/>
                    <a:p>
                      <a:endParaRPr lang="en-US"/>
                    </a:p>
                  </a:txBody>
                  <a:tcPr/>
                </a:tc>
                <a:tc>
                  <a:txBody>
                    <a:bodyPr/>
                    <a:lstStyle/>
                    <a:p>
                      <a:endParaRPr lang="en-US"/>
                    </a:p>
                  </a:txBody>
                  <a:tcPr/>
                </a:tc>
              </a:tr>
              <a:tr h="370840">
                <a:tc>
                  <a:txBody>
                    <a:bodyPr/>
                    <a:lstStyle/>
                    <a:p>
                      <a:r>
                        <a:rPr lang="en-US" dirty="0" smtClean="0"/>
                        <a:t>Twitter</a:t>
                      </a:r>
                      <a:endParaRPr lang="en-US" dirty="0"/>
                    </a:p>
                  </a:txBody>
                  <a:tcPr/>
                </a:tc>
                <a:tc>
                  <a:txBody>
                    <a:bodyPr/>
                    <a:lstStyle/>
                    <a:p>
                      <a:endParaRPr lang="en-US"/>
                    </a:p>
                  </a:txBody>
                  <a:tcPr/>
                </a:tc>
                <a:tc>
                  <a:txBody>
                    <a:bodyPr/>
                    <a:lstStyle/>
                    <a:p>
                      <a:endParaRPr lang="en-US"/>
                    </a:p>
                  </a:txBody>
                  <a:tcPr/>
                </a:tc>
              </a:tr>
              <a:tr h="370840">
                <a:tc>
                  <a:txBody>
                    <a:bodyPr/>
                    <a:lstStyle/>
                    <a:p>
                      <a:r>
                        <a:rPr lang="en-US" dirty="0" smtClean="0"/>
                        <a:t>Google+</a:t>
                      </a:r>
                      <a:endParaRPr lang="en-US" dirty="0"/>
                    </a:p>
                  </a:txBody>
                  <a:tcPr/>
                </a:tc>
                <a:tc>
                  <a:txBody>
                    <a:bodyPr/>
                    <a:lstStyle/>
                    <a:p>
                      <a:endParaRPr lang="en-US"/>
                    </a:p>
                  </a:txBody>
                  <a:tcPr/>
                </a:tc>
                <a:tc>
                  <a:txBody>
                    <a:bodyPr/>
                    <a:lstStyle/>
                    <a:p>
                      <a:endParaRPr lang="en-US"/>
                    </a:p>
                  </a:txBody>
                  <a:tcPr/>
                </a:tc>
              </a:tr>
              <a:tr h="370840">
                <a:tc>
                  <a:txBody>
                    <a:bodyPr/>
                    <a:lstStyle/>
                    <a:p>
                      <a:r>
                        <a:rPr lang="en-US" dirty="0" smtClean="0"/>
                        <a:t>Pinterest</a:t>
                      </a:r>
                      <a:endParaRPr lang="en-US" dirty="0"/>
                    </a:p>
                  </a:txBody>
                  <a:tcPr/>
                </a:tc>
                <a:tc>
                  <a:txBody>
                    <a:bodyPr/>
                    <a:lstStyle/>
                    <a:p>
                      <a:endParaRPr lang="en-US"/>
                    </a:p>
                  </a:txBody>
                  <a:tcPr/>
                </a:tc>
                <a:tc>
                  <a:txBody>
                    <a:bodyPr/>
                    <a:lstStyle/>
                    <a:p>
                      <a:endParaRPr lang="en-US"/>
                    </a:p>
                  </a:txBody>
                  <a:tcPr/>
                </a:tc>
              </a:tr>
              <a:tr h="370840">
                <a:tc>
                  <a:txBody>
                    <a:bodyPr/>
                    <a:lstStyle/>
                    <a:p>
                      <a:r>
                        <a:rPr lang="en-US" dirty="0" smtClean="0"/>
                        <a:t>LinkedIn</a:t>
                      </a:r>
                      <a:endParaRPr lang="en-US" dirty="0"/>
                    </a:p>
                  </a:txBody>
                  <a:tcPr/>
                </a:tc>
                <a:tc>
                  <a:txBody>
                    <a:bodyPr/>
                    <a:lstStyle/>
                    <a:p>
                      <a:endParaRPr lang="en-US"/>
                    </a:p>
                  </a:txBody>
                  <a:tcPr/>
                </a:tc>
                <a:tc>
                  <a:txBody>
                    <a:bodyPr/>
                    <a:lstStyle/>
                    <a:p>
                      <a:endParaRPr lang="en-US"/>
                    </a:p>
                  </a:txBody>
                  <a:tcPr/>
                </a:tc>
              </a:tr>
              <a:tr h="370840">
                <a:tc>
                  <a:txBody>
                    <a:bodyPr/>
                    <a:lstStyle/>
                    <a:p>
                      <a:r>
                        <a:rPr lang="en-US" dirty="0" smtClean="0"/>
                        <a:t>Instagram</a:t>
                      </a:r>
                      <a:endParaRPr lang="en-US" dirty="0"/>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5562244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Social Media Calendar Strategy</a:t>
            </a:r>
            <a:endParaRPr lang="en-US" b="1" dirty="0">
              <a:solidFill>
                <a:srgbClr val="FED655"/>
              </a:solidFill>
            </a:endParaRPr>
          </a:p>
        </p:txBody>
      </p:sp>
      <p:sp>
        <p:nvSpPr>
          <p:cNvPr id="4" name="Content Placeholder 3"/>
          <p:cNvSpPr>
            <a:spLocks noGrp="1"/>
          </p:cNvSpPr>
          <p:nvPr>
            <p:ph sz="half" idx="1"/>
          </p:nvPr>
        </p:nvSpPr>
        <p:spPr>
          <a:ln>
            <a:solidFill>
              <a:schemeClr val="tx1"/>
            </a:solidFill>
          </a:ln>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b="1" dirty="0" smtClean="0"/>
              <a:t>List upcoming events, product launches, and important dates to add to your content calendar:</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 </a:t>
            </a:r>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 </a:t>
            </a:r>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a:t>
            </a:r>
          </a:p>
          <a:p>
            <a:pPr marL="0" indent="0" defTabSz="914400">
              <a:lnSpc>
                <a:spcPct val="100000"/>
              </a:lnSpc>
              <a:spcBef>
                <a:spcPts val="0"/>
              </a:spcBef>
              <a:buNone/>
            </a:pPr>
            <a:r>
              <a:rPr lang="en-US" dirty="0" smtClean="0"/>
              <a:t>[  ]</a:t>
            </a:r>
          </a:p>
          <a:p>
            <a:pPr marL="0" indent="0" defTabSz="914400">
              <a:lnSpc>
                <a:spcPct val="100000"/>
              </a:lnSpc>
              <a:spcBef>
                <a:spcPts val="0"/>
              </a:spcBef>
              <a:buNone/>
            </a:pPr>
            <a:r>
              <a:rPr lang="en-US" dirty="0" smtClean="0"/>
              <a:t>[  ]</a:t>
            </a:r>
          </a:p>
          <a:p>
            <a:pPr marL="0" indent="0" defTabSz="914400">
              <a:lnSpc>
                <a:spcPct val="100000"/>
              </a:lnSpc>
              <a:spcBef>
                <a:spcPts val="0"/>
              </a:spcBef>
              <a:buNone/>
            </a:pPr>
            <a:r>
              <a:rPr lang="en-US" dirty="0" smtClean="0"/>
              <a:t>[  ]</a:t>
            </a:r>
          </a:p>
          <a:p>
            <a:pPr marL="0" indent="0" defTabSz="914400">
              <a:lnSpc>
                <a:spcPct val="100000"/>
              </a:lnSpc>
              <a:spcBef>
                <a:spcPts val="0"/>
              </a:spcBef>
              <a:buNone/>
            </a:pPr>
            <a:r>
              <a:rPr lang="en-US" dirty="0" smtClean="0"/>
              <a:t>[  ]</a:t>
            </a:r>
          </a:p>
          <a:p>
            <a:pPr marL="0" indent="0" defTabSz="914400">
              <a:lnSpc>
                <a:spcPct val="100000"/>
              </a:lnSpc>
              <a:spcBef>
                <a:spcPts val="0"/>
              </a:spcBef>
              <a:buNone/>
            </a:pPr>
            <a:r>
              <a:rPr lang="en-US" dirty="0" smtClean="0"/>
              <a:t>[  ]</a:t>
            </a:r>
          </a:p>
          <a:p>
            <a:pPr marL="0" indent="0" defTabSz="914400">
              <a:lnSpc>
                <a:spcPct val="100000"/>
              </a:lnSpc>
              <a:spcBef>
                <a:spcPts val="0"/>
              </a:spcBef>
              <a:buNone/>
            </a:pPr>
            <a:r>
              <a:rPr lang="en-US" dirty="0" smtClean="0"/>
              <a:t>[  ]</a:t>
            </a:r>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p:txBody>
      </p:sp>
      <p:sp>
        <p:nvSpPr>
          <p:cNvPr id="5" name="Content Placeholder 4"/>
          <p:cNvSpPr>
            <a:spLocks noGrp="1"/>
          </p:cNvSpPr>
          <p:nvPr>
            <p:ph sz="half" idx="2"/>
          </p:nvPr>
        </p:nvSpPr>
        <p:spPr>
          <a:ln>
            <a:solidFill>
              <a:schemeClr val="tx1"/>
            </a:solidFill>
          </a:ln>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b="1" dirty="0" smtClean="0"/>
              <a:t>Our content calendar will include:</a:t>
            </a:r>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[Insert %] Original Content (Informative)</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indent="0" defTabSz="914400">
              <a:lnSpc>
                <a:spcPct val="100000"/>
              </a:lnSpc>
              <a:spcBef>
                <a:spcPts val="0"/>
              </a:spcBef>
              <a:buNone/>
            </a:pPr>
            <a:r>
              <a:rPr lang="en-US" dirty="0" smtClean="0"/>
              <a:t>[Insert %] Original Content (Promotional)</a:t>
            </a: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[Insert %] Curated Content</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6643007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1C7CB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Step 7: </a:t>
            </a:r>
            <a:br>
              <a:rPr lang="en-US" b="1" dirty="0" smtClean="0">
                <a:solidFill>
                  <a:srgbClr val="FED655"/>
                </a:solidFill>
              </a:rPr>
            </a:br>
            <a:r>
              <a:rPr lang="en-US" b="1" dirty="0" smtClean="0">
                <a:solidFill>
                  <a:srgbClr val="FED655"/>
                </a:solidFill>
              </a:rPr>
              <a:t>Social Media </a:t>
            </a:r>
            <a:br>
              <a:rPr lang="en-US" b="1" dirty="0" smtClean="0">
                <a:solidFill>
                  <a:srgbClr val="FED655"/>
                </a:solidFill>
              </a:rPr>
            </a:br>
            <a:r>
              <a:rPr lang="en-US" b="1" dirty="0" smtClean="0">
                <a:solidFill>
                  <a:srgbClr val="FED655"/>
                </a:solidFill>
              </a:rPr>
              <a:t>Marketing Measurement</a:t>
            </a:r>
            <a:endParaRPr lang="en-US" b="1" dirty="0">
              <a:solidFill>
                <a:srgbClr val="FED655"/>
              </a:solidFill>
            </a:endParaRPr>
          </a:p>
        </p:txBody>
      </p:sp>
    </p:spTree>
    <p:extLst>
      <p:ext uri="{BB962C8B-B14F-4D97-AF65-F5344CB8AC3E}">
        <p14:creationId xmlns:p14="http://schemas.microsoft.com/office/powerpoint/2010/main" val="18105062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Choose Which Metrics To Monitor</a:t>
            </a:r>
            <a:endParaRPr lang="en-US" b="1" dirty="0">
              <a:solidFill>
                <a:srgbClr val="FED655"/>
              </a:solidFill>
            </a:endParaRPr>
          </a:p>
        </p:txBody>
      </p:sp>
      <p:graphicFrame>
        <p:nvGraphicFramePr>
          <p:cNvPr id="16" name="Content Placeholder 15"/>
          <p:cNvGraphicFramePr>
            <a:graphicFrameLocks noGrp="1"/>
          </p:cNvGraphicFramePr>
          <p:nvPr>
            <p:ph idx="1"/>
            <p:extLst>
              <p:ext uri="{D42A27DB-BD31-4B8C-83A1-F6EECF244321}">
                <p14:modId xmlns:p14="http://schemas.microsoft.com/office/powerpoint/2010/main" val="1885089475"/>
              </p:ext>
            </p:extLst>
          </p:nvPr>
        </p:nvGraphicFramePr>
        <p:xfrm>
          <a:off x="628650" y="1825625"/>
          <a:ext cx="7886700" cy="4297680"/>
        </p:xfrm>
        <a:graphic>
          <a:graphicData uri="http://schemas.openxmlformats.org/drawingml/2006/table">
            <a:tbl>
              <a:tblPr firstRow="1" bandRow="1">
                <a:tableStyleId>{5C22544A-7EE6-4342-B048-85BDC9FD1C3A}</a:tableStyleId>
              </a:tblPr>
              <a:tblGrid>
                <a:gridCol w="3943350"/>
                <a:gridCol w="3943350"/>
              </a:tblGrid>
              <a:tr h="370840">
                <a:tc>
                  <a:txBody>
                    <a:bodyPr/>
                    <a:lstStyle/>
                    <a:p>
                      <a:r>
                        <a:rPr lang="en-US" sz="1200" b="1" dirty="0" smtClean="0">
                          <a:solidFill>
                            <a:schemeClr val="tx1"/>
                          </a:solidFill>
                        </a:rPr>
                        <a:t>Facebook</a:t>
                      </a:r>
                    </a:p>
                    <a:p>
                      <a:r>
                        <a:rPr lang="en-US" sz="1200" b="0" dirty="0" smtClean="0">
                          <a:solidFill>
                            <a:schemeClr val="tx1"/>
                          </a:solidFill>
                        </a:rPr>
                        <a:t>[ </a:t>
                      </a:r>
                      <a:r>
                        <a:rPr lang="en-US" sz="1200" b="0" baseline="0" dirty="0" smtClean="0">
                          <a:solidFill>
                            <a:schemeClr val="tx1"/>
                          </a:solidFill>
                        </a:rPr>
                        <a:t> ] Likes  </a:t>
                      </a:r>
                    </a:p>
                    <a:p>
                      <a:r>
                        <a:rPr lang="en-US" sz="1200" b="0" baseline="0" dirty="0" smtClean="0">
                          <a:solidFill>
                            <a:schemeClr val="tx1"/>
                          </a:solidFill>
                        </a:rPr>
                        <a:t>[  ] Shares  </a:t>
                      </a:r>
                    </a:p>
                    <a:p>
                      <a:r>
                        <a:rPr lang="en-US" sz="1200" b="0" baseline="0" dirty="0" smtClean="0">
                          <a:solidFill>
                            <a:schemeClr val="tx1"/>
                          </a:solidFill>
                        </a:rPr>
                        <a:t>[  ] Comments </a:t>
                      </a:r>
                    </a:p>
                    <a:p>
                      <a:r>
                        <a:rPr lang="en-US" sz="1200" b="0" baseline="0" dirty="0" smtClean="0">
                          <a:solidFill>
                            <a:schemeClr val="tx1"/>
                          </a:solidFill>
                        </a:rPr>
                        <a:t>[  ] Clicks</a:t>
                      </a:r>
                    </a:p>
                    <a:p>
                      <a:r>
                        <a:rPr lang="en-US" sz="1200" b="0" baseline="0" dirty="0" smtClean="0">
                          <a:solidFill>
                            <a:schemeClr val="tx1"/>
                          </a:solidFill>
                        </a:rPr>
                        <a:t>[  ] Engagement Rate  </a:t>
                      </a:r>
                    </a:p>
                    <a:p>
                      <a:r>
                        <a:rPr lang="en-US" sz="1200" b="0" baseline="0" dirty="0" smtClean="0">
                          <a:solidFill>
                            <a:schemeClr val="tx1"/>
                          </a:solidFill>
                        </a:rPr>
                        <a:t>[  ] Referral Traffic </a:t>
                      </a:r>
                    </a:p>
                    <a:p>
                      <a:r>
                        <a:rPr lang="en-US" sz="1200" b="0" baseline="0" dirty="0" smtClean="0">
                          <a:solidFill>
                            <a:schemeClr val="tx1"/>
                          </a:solidFill>
                        </a:rPr>
                        <a:t>[  ] Video Views </a:t>
                      </a:r>
                    </a:p>
                    <a:p>
                      <a:r>
                        <a:rPr lang="en-US" sz="1200" b="0" baseline="0" dirty="0" smtClean="0">
                          <a:solidFill>
                            <a:schemeClr val="tx1"/>
                          </a:solidFill>
                        </a:rPr>
                        <a:t>[  ] Conversions</a:t>
                      </a:r>
                      <a:endParaRPr lang="en-US" sz="1200" b="0" dirty="0">
                        <a:solidFill>
                          <a:schemeClr val="tx1"/>
                        </a:solidFill>
                      </a:endParaRPr>
                    </a:p>
                  </a:txBody>
                  <a:tcPr>
                    <a:solidFill>
                      <a:schemeClr val="accent1">
                        <a:lumMod val="20000"/>
                        <a:lumOff val="80000"/>
                        <a:alpha val="38000"/>
                      </a:schemeClr>
                    </a:solidFill>
                  </a:tcPr>
                </a:tc>
                <a:tc>
                  <a:txBody>
                    <a:bodyPr/>
                    <a:lstStyle/>
                    <a:p>
                      <a:r>
                        <a:rPr lang="en-US" sz="1200" b="1" dirty="0" smtClean="0">
                          <a:solidFill>
                            <a:schemeClr val="tx1"/>
                          </a:solidFill>
                        </a:rPr>
                        <a:t>Instagram</a:t>
                      </a:r>
                    </a:p>
                    <a:p>
                      <a:r>
                        <a:rPr lang="en-US" sz="1200" b="0" dirty="0" smtClean="0">
                          <a:solidFill>
                            <a:schemeClr val="tx1"/>
                          </a:solidFill>
                        </a:rPr>
                        <a:t>[</a:t>
                      </a:r>
                      <a:r>
                        <a:rPr lang="en-US" sz="1200" b="0" baseline="0" dirty="0" smtClean="0">
                          <a:solidFill>
                            <a:schemeClr val="tx1"/>
                          </a:solidFill>
                        </a:rPr>
                        <a:t>  ] Follower Count  </a:t>
                      </a:r>
                    </a:p>
                    <a:p>
                      <a:r>
                        <a:rPr lang="en-US" sz="1200" b="0" baseline="0" dirty="0" smtClean="0">
                          <a:solidFill>
                            <a:schemeClr val="tx1"/>
                          </a:solidFill>
                        </a:rPr>
                        <a:t>[  ] Likes  </a:t>
                      </a:r>
                    </a:p>
                    <a:p>
                      <a:r>
                        <a:rPr lang="en-US" sz="1200" b="0" baseline="0" dirty="0" smtClean="0">
                          <a:solidFill>
                            <a:schemeClr val="tx1"/>
                          </a:solidFill>
                        </a:rPr>
                        <a:t>[  ] Comments</a:t>
                      </a:r>
                    </a:p>
                    <a:p>
                      <a:r>
                        <a:rPr lang="en-US" sz="1200" b="0" baseline="0" dirty="0" smtClean="0">
                          <a:solidFill>
                            <a:schemeClr val="tx1"/>
                          </a:solidFill>
                        </a:rPr>
                        <a:t>[  ] Referral Traffic</a:t>
                      </a:r>
                      <a:endParaRPr lang="en-US" sz="1200" b="0" dirty="0">
                        <a:solidFill>
                          <a:schemeClr val="tx1"/>
                        </a:solidFill>
                      </a:endParaRPr>
                    </a:p>
                  </a:txBody>
                  <a:tcPr>
                    <a:solidFill>
                      <a:schemeClr val="accent2">
                        <a:lumMod val="20000"/>
                        <a:lumOff val="80000"/>
                        <a:alpha val="38000"/>
                      </a:schemeClr>
                    </a:solidFill>
                  </a:tcPr>
                </a:tc>
              </a:tr>
              <a:tr h="370840">
                <a:tc>
                  <a:txBody>
                    <a:bodyPr/>
                    <a:lstStyle/>
                    <a:p>
                      <a:r>
                        <a:rPr lang="en-US" sz="1200" b="1" dirty="0" smtClean="0">
                          <a:solidFill>
                            <a:schemeClr val="tx1"/>
                          </a:solidFill>
                        </a:rPr>
                        <a:t>Twitter</a:t>
                      </a:r>
                    </a:p>
                    <a:p>
                      <a:r>
                        <a:rPr lang="en-US" sz="1200" b="0" dirty="0" smtClean="0">
                          <a:solidFill>
                            <a:schemeClr val="tx1"/>
                          </a:solidFill>
                        </a:rPr>
                        <a:t>[  ] Likes  </a:t>
                      </a:r>
                    </a:p>
                    <a:p>
                      <a:r>
                        <a:rPr lang="en-US" sz="1200" b="0" dirty="0" smtClean="0">
                          <a:solidFill>
                            <a:schemeClr val="tx1"/>
                          </a:solidFill>
                        </a:rPr>
                        <a:t>[  ] Retweets</a:t>
                      </a:r>
                      <a:r>
                        <a:rPr lang="en-US" sz="1200" b="0" baseline="0" dirty="0" smtClean="0">
                          <a:solidFill>
                            <a:schemeClr val="tx1"/>
                          </a:solidFill>
                        </a:rPr>
                        <a:t> </a:t>
                      </a:r>
                    </a:p>
                    <a:p>
                      <a:r>
                        <a:rPr lang="en-US" sz="1200" b="0" baseline="0" dirty="0" smtClean="0">
                          <a:solidFill>
                            <a:schemeClr val="tx1"/>
                          </a:solidFill>
                        </a:rPr>
                        <a:t>[  ] Replies </a:t>
                      </a:r>
                    </a:p>
                    <a:p>
                      <a:r>
                        <a:rPr lang="en-US" sz="1200" b="0" baseline="0" dirty="0" smtClean="0">
                          <a:solidFill>
                            <a:schemeClr val="tx1"/>
                          </a:solidFill>
                        </a:rPr>
                        <a:t>[  ] Referral Traffic</a:t>
                      </a:r>
                    </a:p>
                    <a:p>
                      <a:r>
                        <a:rPr lang="en-US" sz="1200" b="0" baseline="0" dirty="0" smtClean="0">
                          <a:solidFill>
                            <a:schemeClr val="tx1"/>
                          </a:solidFill>
                        </a:rPr>
                        <a:t>[  ] Conversions</a:t>
                      </a:r>
                      <a:endParaRPr lang="en-US" sz="1200" b="0" dirty="0">
                        <a:solidFill>
                          <a:schemeClr val="tx1"/>
                        </a:solidFill>
                      </a:endParaRPr>
                    </a:p>
                  </a:txBody>
                  <a:tcPr>
                    <a:solidFill>
                      <a:schemeClr val="accent6">
                        <a:lumMod val="20000"/>
                        <a:lumOff val="80000"/>
                        <a:alpha val="38000"/>
                      </a:schemeClr>
                    </a:solidFill>
                  </a:tcPr>
                </a:tc>
                <a:tc>
                  <a:txBody>
                    <a:bodyPr/>
                    <a:lstStyle/>
                    <a:p>
                      <a:r>
                        <a:rPr lang="en-US" sz="1200" b="1" dirty="0" smtClean="0">
                          <a:solidFill>
                            <a:schemeClr val="tx1"/>
                          </a:solidFill>
                        </a:rPr>
                        <a:t>Pinterest </a:t>
                      </a:r>
                    </a:p>
                    <a:p>
                      <a:r>
                        <a:rPr lang="en-US" sz="1200" b="0" dirty="0" smtClean="0">
                          <a:solidFill>
                            <a:schemeClr val="tx1"/>
                          </a:solidFill>
                        </a:rPr>
                        <a:t>[  ]</a:t>
                      </a:r>
                      <a:r>
                        <a:rPr lang="en-US" sz="1200" b="0" baseline="0" dirty="0" smtClean="0">
                          <a:solidFill>
                            <a:schemeClr val="tx1"/>
                          </a:solidFill>
                        </a:rPr>
                        <a:t> </a:t>
                      </a:r>
                      <a:r>
                        <a:rPr lang="en-US" sz="1200" b="0" baseline="0" dirty="0" err="1" smtClean="0">
                          <a:solidFill>
                            <a:schemeClr val="tx1"/>
                          </a:solidFill>
                        </a:rPr>
                        <a:t>Repins</a:t>
                      </a:r>
                      <a:r>
                        <a:rPr lang="en-US" sz="1200" b="0" baseline="0" dirty="0" smtClean="0">
                          <a:solidFill>
                            <a:schemeClr val="tx1"/>
                          </a:solidFill>
                        </a:rPr>
                        <a:t> </a:t>
                      </a:r>
                    </a:p>
                    <a:p>
                      <a:r>
                        <a:rPr lang="en-US" sz="1200" b="0" baseline="0" dirty="0" smtClean="0">
                          <a:solidFill>
                            <a:schemeClr val="tx1"/>
                          </a:solidFill>
                        </a:rPr>
                        <a:t>[  ] Referral Traffic </a:t>
                      </a:r>
                    </a:p>
                    <a:p>
                      <a:r>
                        <a:rPr lang="en-US" sz="1200" b="0" baseline="0" dirty="0" smtClean="0">
                          <a:solidFill>
                            <a:schemeClr val="tx1"/>
                          </a:solidFill>
                        </a:rPr>
                        <a:t>[  ] Conversions</a:t>
                      </a:r>
                      <a:endParaRPr lang="en-US" sz="1200" b="0" dirty="0">
                        <a:solidFill>
                          <a:schemeClr val="tx1"/>
                        </a:solidFill>
                      </a:endParaRPr>
                    </a:p>
                  </a:txBody>
                  <a:tcPr>
                    <a:solidFill>
                      <a:schemeClr val="accent2">
                        <a:lumMod val="60000"/>
                        <a:lumOff val="40000"/>
                        <a:alpha val="38000"/>
                      </a:schemeClr>
                    </a:solidFill>
                  </a:tcPr>
                </a:tc>
              </a:tr>
              <a:tr h="370840">
                <a:tc>
                  <a:txBody>
                    <a:bodyPr/>
                    <a:lstStyle/>
                    <a:p>
                      <a:r>
                        <a:rPr lang="en-US" sz="1200" b="1" dirty="0" smtClean="0"/>
                        <a:t>LinkedIn</a:t>
                      </a:r>
                    </a:p>
                    <a:p>
                      <a:r>
                        <a:rPr lang="en-US" sz="1200" b="0" dirty="0" smtClean="0"/>
                        <a:t>[</a:t>
                      </a:r>
                      <a:r>
                        <a:rPr lang="en-US" sz="1200" b="0" baseline="0" dirty="0" smtClean="0"/>
                        <a:t>  ] Likes </a:t>
                      </a:r>
                    </a:p>
                    <a:p>
                      <a:r>
                        <a:rPr lang="en-US" sz="1200" b="0" baseline="0" dirty="0" smtClean="0"/>
                        <a:t>[  ] Comments </a:t>
                      </a:r>
                    </a:p>
                    <a:p>
                      <a:r>
                        <a:rPr lang="en-US" sz="1200" b="0" baseline="0" dirty="0" smtClean="0"/>
                        <a:t>[  ] Replies </a:t>
                      </a:r>
                    </a:p>
                    <a:p>
                      <a:r>
                        <a:rPr lang="en-US" sz="1200" b="0" baseline="0" dirty="0" smtClean="0"/>
                        <a:t>[  ] Referrals </a:t>
                      </a:r>
                    </a:p>
                    <a:p>
                      <a:r>
                        <a:rPr lang="en-US" sz="1200" b="0" baseline="0" dirty="0" smtClean="0"/>
                        <a:t>[  ] Conversions</a:t>
                      </a:r>
                      <a:endParaRPr lang="en-US" sz="1200" b="0" dirty="0"/>
                    </a:p>
                  </a:txBody>
                  <a:tcPr>
                    <a:solidFill>
                      <a:schemeClr val="accent1">
                        <a:lumMod val="60000"/>
                        <a:lumOff val="40000"/>
                        <a:alpha val="38000"/>
                      </a:schemeClr>
                    </a:solidFill>
                  </a:tcPr>
                </a:tc>
                <a:tc>
                  <a:txBody>
                    <a:bodyPr/>
                    <a:lstStyle/>
                    <a:p>
                      <a:r>
                        <a:rPr lang="en-US" sz="1200" b="1" dirty="0" smtClean="0"/>
                        <a:t>Google+</a:t>
                      </a:r>
                    </a:p>
                    <a:p>
                      <a:r>
                        <a:rPr lang="en-US" sz="1200" b="0" dirty="0" smtClean="0"/>
                        <a:t>[  ] Followers </a:t>
                      </a:r>
                    </a:p>
                    <a:p>
                      <a:r>
                        <a:rPr lang="en-US" sz="1200" b="0" dirty="0" smtClean="0"/>
                        <a:t>[  ] +1’s </a:t>
                      </a:r>
                    </a:p>
                    <a:p>
                      <a:r>
                        <a:rPr lang="en-US" sz="1200" b="0" dirty="0" smtClean="0"/>
                        <a:t>[  ]</a:t>
                      </a:r>
                      <a:r>
                        <a:rPr lang="en-US" sz="1200" b="0" baseline="0" dirty="0" smtClean="0"/>
                        <a:t> Referrals </a:t>
                      </a:r>
                    </a:p>
                    <a:p>
                      <a:r>
                        <a:rPr lang="en-US" sz="1200" b="0" baseline="0" dirty="0" smtClean="0"/>
                        <a:t>[  ] Conversions </a:t>
                      </a:r>
                    </a:p>
                    <a:p>
                      <a:r>
                        <a:rPr lang="en-US" sz="1200" b="0" baseline="0" dirty="0" smtClean="0"/>
                        <a:t>[  ] Comments </a:t>
                      </a:r>
                    </a:p>
                    <a:p>
                      <a:r>
                        <a:rPr lang="en-US" sz="1200" b="0" baseline="0" dirty="0" smtClean="0"/>
                        <a:t>[  ] Shares</a:t>
                      </a:r>
                      <a:endParaRPr lang="en-US" sz="1200" b="0" dirty="0"/>
                    </a:p>
                  </a:txBody>
                  <a:tcPr>
                    <a:solidFill>
                      <a:schemeClr val="accent2">
                        <a:lumMod val="75000"/>
                        <a:alpha val="38000"/>
                      </a:schemeClr>
                    </a:solidFill>
                  </a:tcPr>
                </a:tc>
              </a:tr>
            </a:tbl>
          </a:graphicData>
        </a:graphic>
      </p:graphicFrame>
    </p:spTree>
    <p:extLst>
      <p:ext uri="{BB962C8B-B14F-4D97-AF65-F5344CB8AC3E}">
        <p14:creationId xmlns:p14="http://schemas.microsoft.com/office/powerpoint/2010/main" val="19231043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Measurement Checklists</a:t>
            </a:r>
            <a:endParaRPr lang="en-US" b="1" dirty="0">
              <a:solidFill>
                <a:srgbClr val="FED655"/>
              </a:solidFill>
            </a:endParaRPr>
          </a:p>
        </p:txBody>
      </p:sp>
      <p:sp>
        <p:nvSpPr>
          <p:cNvPr id="3" name="Content Placeholder 2"/>
          <p:cNvSpPr>
            <a:spLocks noGrp="1"/>
          </p:cNvSpPr>
          <p:nvPr>
            <p:ph sz="half" idx="1"/>
          </p:nvPr>
        </p:nvSpPr>
        <p:spPr>
          <a:ln>
            <a:solidFill>
              <a:schemeClr val="tx1"/>
            </a:solid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b="1" dirty="0" smtClean="0"/>
              <a:t>Key Metrics (list):</a:t>
            </a:r>
            <a:endParaRPr lang="en-US" b="1" dirty="0"/>
          </a:p>
        </p:txBody>
      </p:sp>
      <p:sp>
        <p:nvSpPr>
          <p:cNvPr id="4" name="Content Placeholder 3"/>
          <p:cNvSpPr>
            <a:spLocks noGrp="1"/>
          </p:cNvSpPr>
          <p:nvPr>
            <p:ph sz="half" idx="2"/>
          </p:nvPr>
        </p:nvSpPr>
        <p:spPr>
          <a:ln>
            <a:solidFill>
              <a:schemeClr val="tx1"/>
            </a:solid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 Configured Google Analytics to track social media traffic and conversions</a:t>
            </a:r>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 Configured other third-party social media analytics tools</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  </a:t>
            </a:r>
            <a:endParaRPr lang="en-US" dirty="0"/>
          </a:p>
        </p:txBody>
      </p:sp>
    </p:spTree>
    <p:extLst>
      <p:ext uri="{BB962C8B-B14F-4D97-AF65-F5344CB8AC3E}">
        <p14:creationId xmlns:p14="http://schemas.microsoft.com/office/powerpoint/2010/main" val="13478896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90-Day Progress</a:t>
            </a:r>
            <a:endParaRPr lang="en-US" b="1" dirty="0">
              <a:solidFill>
                <a:srgbClr val="FED655"/>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9657192"/>
              </p:ext>
            </p:extLst>
          </p:nvPr>
        </p:nvGraphicFramePr>
        <p:xfrm>
          <a:off x="628650" y="1825625"/>
          <a:ext cx="7886700" cy="2727960"/>
        </p:xfrm>
        <a:graphic>
          <a:graphicData uri="http://schemas.openxmlformats.org/drawingml/2006/table">
            <a:tbl>
              <a:tblPr firstRow="1" bandRow="1">
                <a:tableStyleId>{5C22544A-7EE6-4342-B048-85BDC9FD1C3A}</a:tableStyleId>
              </a:tblPr>
              <a:tblGrid>
                <a:gridCol w="1577340"/>
                <a:gridCol w="1577340"/>
                <a:gridCol w="1577340"/>
                <a:gridCol w="1577340"/>
                <a:gridCol w="1577340"/>
              </a:tblGrid>
              <a:tr h="370840">
                <a:tc>
                  <a:txBody>
                    <a:bodyPr/>
                    <a:lstStyle/>
                    <a:p>
                      <a:r>
                        <a:rPr lang="en-US" dirty="0" smtClean="0"/>
                        <a:t>Network</a:t>
                      </a:r>
                      <a:endParaRPr lang="en-US" dirty="0"/>
                    </a:p>
                  </a:txBody>
                  <a:tcPr/>
                </a:tc>
                <a:tc>
                  <a:txBody>
                    <a:bodyPr/>
                    <a:lstStyle/>
                    <a:p>
                      <a:r>
                        <a:rPr lang="en-US" dirty="0" smtClean="0"/>
                        <a:t>Page Likes /</a:t>
                      </a:r>
                    </a:p>
                    <a:p>
                      <a:r>
                        <a:rPr lang="en-US" dirty="0" smtClean="0"/>
                        <a:t>Followers</a:t>
                      </a:r>
                      <a:endParaRPr lang="en-US" dirty="0"/>
                    </a:p>
                  </a:txBody>
                  <a:tcPr/>
                </a:tc>
                <a:tc>
                  <a:txBody>
                    <a:bodyPr/>
                    <a:lstStyle/>
                    <a:p>
                      <a:r>
                        <a:rPr lang="en-US" dirty="0" smtClean="0"/>
                        <a:t>%  Growth</a:t>
                      </a:r>
                      <a:endParaRPr lang="en-US" dirty="0"/>
                    </a:p>
                  </a:txBody>
                  <a:tcPr/>
                </a:tc>
                <a:tc>
                  <a:txBody>
                    <a:bodyPr/>
                    <a:lstStyle/>
                    <a:p>
                      <a:r>
                        <a:rPr lang="en-US" dirty="0" smtClean="0"/>
                        <a:t>Referral</a:t>
                      </a:r>
                      <a:r>
                        <a:rPr lang="en-US" baseline="0" dirty="0" smtClean="0"/>
                        <a:t> Traffic</a:t>
                      </a:r>
                      <a:endParaRPr lang="en-US" dirty="0"/>
                    </a:p>
                  </a:txBody>
                  <a:tcPr/>
                </a:tc>
                <a:tc>
                  <a:txBody>
                    <a:bodyPr/>
                    <a:lstStyle/>
                    <a:p>
                      <a:r>
                        <a:rPr lang="en-US" dirty="0" smtClean="0"/>
                        <a:t>Conversions</a:t>
                      </a:r>
                      <a:endParaRPr lang="en-US" dirty="0"/>
                    </a:p>
                  </a:txBody>
                  <a:tcPr/>
                </a:tc>
              </a:tr>
              <a:tr h="370840">
                <a:tc>
                  <a:txBody>
                    <a:bodyPr/>
                    <a:lstStyle/>
                    <a:p>
                      <a:r>
                        <a:rPr lang="en-US" dirty="0" smtClean="0"/>
                        <a:t>Facebook</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Twitter</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LinkedIn</a:t>
                      </a:r>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r>
              <a:tr h="370840">
                <a:tc>
                  <a:txBody>
                    <a:bodyPr/>
                    <a:lstStyle/>
                    <a:p>
                      <a:r>
                        <a:rPr lang="en-US" dirty="0" smtClean="0"/>
                        <a:t>Google+</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Pinterest</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Instagram</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20682925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dirty="0" smtClean="0">
                <a:solidFill>
                  <a:srgbClr val="FED655"/>
                </a:solidFill>
              </a:rPr>
              <a:t>Notes &amp; </a:t>
            </a:r>
            <a:r>
              <a:rPr lang="en-US" b="1" dirty="0" smtClean="0">
                <a:solidFill>
                  <a:srgbClr val="FED655"/>
                </a:solidFill>
              </a:rPr>
              <a:t>Findings</a:t>
            </a:r>
            <a:endParaRPr lang="en-US" b="1" dirty="0">
              <a:solidFill>
                <a:srgbClr val="FED655"/>
              </a:solidFill>
            </a:endParaRPr>
          </a:p>
        </p:txBody>
      </p:sp>
      <p:sp>
        <p:nvSpPr>
          <p:cNvPr id="3" name="Content Placeholder 2"/>
          <p:cNvSpPr>
            <a:spLocks noGrp="1"/>
          </p:cNvSpPr>
          <p:nvPr>
            <p:ph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What went well with our strategy?</a:t>
            </a:r>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What went wrong with our strategy?</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How can we improve our strategy?</a:t>
            </a:r>
            <a:endParaRPr lang="en-US" dirty="0"/>
          </a:p>
        </p:txBody>
      </p:sp>
    </p:spTree>
    <p:extLst>
      <p:ext uri="{BB962C8B-B14F-4D97-AF65-F5344CB8AC3E}">
        <p14:creationId xmlns:p14="http://schemas.microsoft.com/office/powerpoint/2010/main" val="5817478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solidFill>
            <a:srgbClr val="1C7CB0"/>
          </a:solidFill>
        </p:spPr>
        <p:txBody>
          <a:bodyPr/>
          <a:lstStyle/>
          <a:p>
            <a:pPr algn="ctr"/>
            <a:r>
              <a:rPr lang="en-US" b="1" dirty="0" smtClean="0">
                <a:solidFill>
                  <a:srgbClr val="FED655"/>
                </a:solidFill>
              </a:rPr>
              <a:t>How To Use This Template</a:t>
            </a:r>
            <a:endParaRPr lang="en-US" b="1" dirty="0">
              <a:solidFill>
                <a:srgbClr val="FED655"/>
              </a:solidFill>
            </a:endParaRPr>
          </a:p>
        </p:txBody>
      </p:sp>
      <p:sp>
        <p:nvSpPr>
          <p:cNvPr id="3" name="Content Placeholder 2"/>
          <p:cNvSpPr>
            <a:spLocks noGrp="1"/>
          </p:cNvSpPr>
          <p:nvPr>
            <p:ph idx="1"/>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This template is best used as a companion to our blog post titled How To Develop A Winning Social Media Content Strategy:</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hlinkClick r:id="rId2"/>
              </a:rPr>
              <a:t>http://</a:t>
            </a:r>
            <a:r>
              <a:rPr lang="en-US" dirty="0" err="1" smtClean="0">
                <a:hlinkClick r:id="rId2"/>
              </a:rPr>
              <a:t>www.coschedule.com</a:t>
            </a:r>
            <a:r>
              <a:rPr lang="en-US" dirty="0" smtClean="0">
                <a:hlinkClick r:id="rId2"/>
              </a:rPr>
              <a:t>/blog/social-media-content-strategy-template</a:t>
            </a: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Use the post linked above as a reference point to complete this template. By the time you’re done, you’ll have a fully documented content strategy for your social media marketing efforts.</a:t>
            </a:r>
            <a:endParaRPr lang="en-US" dirty="0"/>
          </a:p>
        </p:txBody>
      </p:sp>
    </p:spTree>
    <p:extLst>
      <p:ext uri="{BB962C8B-B14F-4D97-AF65-F5344CB8AC3E}">
        <p14:creationId xmlns:p14="http://schemas.microsoft.com/office/powerpoint/2010/main" val="18242884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1C7CB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Step 1: </a:t>
            </a:r>
            <a:br>
              <a:rPr lang="en-US" b="1" dirty="0" smtClean="0">
                <a:solidFill>
                  <a:srgbClr val="FED655"/>
                </a:solidFill>
              </a:rPr>
            </a:br>
            <a:r>
              <a:rPr lang="en-US" b="1" dirty="0" smtClean="0">
                <a:solidFill>
                  <a:srgbClr val="FED655"/>
                </a:solidFill>
              </a:rPr>
              <a:t>Establish Goals</a:t>
            </a:r>
            <a:endParaRPr lang="en-US" b="1" dirty="0">
              <a:solidFill>
                <a:srgbClr val="FED655"/>
              </a:solidFill>
            </a:endParaRPr>
          </a:p>
        </p:txBody>
      </p:sp>
    </p:spTree>
    <p:extLst>
      <p:ext uri="{BB962C8B-B14F-4D97-AF65-F5344CB8AC3E}">
        <p14:creationId xmlns:p14="http://schemas.microsoft.com/office/powerpoint/2010/main" val="14965269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Understand Why You’re On Social Media</a:t>
            </a:r>
            <a:endParaRPr lang="en-US" b="1" dirty="0">
              <a:solidFill>
                <a:srgbClr val="FED655"/>
              </a:solidFill>
            </a:endParaRPr>
          </a:p>
        </p:txBody>
      </p:sp>
      <p:sp>
        <p:nvSpPr>
          <p:cNvPr id="3" name="Content Placeholder 2"/>
          <p:cNvSpPr>
            <a:spLocks noGrp="1"/>
          </p:cNvSpPr>
          <p:nvPr>
            <p:ph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800" dirty="0" smtClean="0"/>
              <a:t>Knowing what you want to achieve on social media is the first step toward success. Identify business objectives social media can help you achieve. Then, list social objectives that support those goals.</a:t>
            </a:r>
          </a:p>
          <a:p>
            <a:pPr marL="0" marR="0" lvl="0" indent="0" defTabSz="914400" eaLnBrk="1" fontAlgn="auto" latinLnBrk="0" hangingPunct="1">
              <a:lnSpc>
                <a:spcPct val="100000"/>
              </a:lnSpc>
              <a:spcBef>
                <a:spcPts val="0"/>
              </a:spcBef>
              <a:spcAft>
                <a:spcPts val="0"/>
              </a:spcAft>
              <a:buClrTx/>
              <a:buSzTx/>
              <a:buFontTx/>
              <a:buNone/>
              <a:tabLst/>
              <a:defRPr/>
            </a:pPr>
            <a:endParaRPr lang="en-US" sz="2800" dirty="0"/>
          </a:p>
          <a:p>
            <a:pPr marL="0" marR="0" lvl="0" indent="0" defTabSz="914400" eaLnBrk="1" fontAlgn="auto" latinLnBrk="0" hangingPunct="1">
              <a:lnSpc>
                <a:spcPct val="100000"/>
              </a:lnSpc>
              <a:spcBef>
                <a:spcPts val="0"/>
              </a:spcBef>
              <a:spcAft>
                <a:spcPts val="0"/>
              </a:spcAft>
              <a:buClrTx/>
              <a:buSzTx/>
              <a:buFontTx/>
              <a:buNone/>
              <a:tabLst/>
              <a:defRPr/>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569956571"/>
              </p:ext>
            </p:extLst>
          </p:nvPr>
        </p:nvGraphicFramePr>
        <p:xfrm>
          <a:off x="628650" y="3908706"/>
          <a:ext cx="7886700" cy="1854200"/>
        </p:xfrm>
        <a:graphic>
          <a:graphicData uri="http://schemas.openxmlformats.org/drawingml/2006/table">
            <a:tbl>
              <a:tblPr firstRow="1" bandRow="1">
                <a:tableStyleId>{5C22544A-7EE6-4342-B048-85BDC9FD1C3A}</a:tableStyleId>
              </a:tblPr>
              <a:tblGrid>
                <a:gridCol w="3943350"/>
                <a:gridCol w="3943350"/>
              </a:tblGrid>
              <a:tr h="370840">
                <a:tc>
                  <a:txBody>
                    <a:bodyPr/>
                    <a:lstStyle/>
                    <a:p>
                      <a:r>
                        <a:rPr lang="en-US" dirty="0" smtClean="0"/>
                        <a:t>Business Objectives</a:t>
                      </a:r>
                      <a:endParaRPr lang="en-US" dirty="0"/>
                    </a:p>
                  </a:txBody>
                  <a:tcPr/>
                </a:tc>
                <a:tc>
                  <a:txBody>
                    <a:bodyPr/>
                    <a:lstStyle/>
                    <a:p>
                      <a:r>
                        <a:rPr lang="en-US" dirty="0" smtClean="0"/>
                        <a:t>Social Objectives</a:t>
                      </a:r>
                      <a:endParaRPr lang="en-US" dirty="0"/>
                    </a:p>
                  </a:txBody>
                  <a:tcPr/>
                </a:tc>
              </a:tr>
              <a:tr h="370840">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r>
              <a:tr h="370840">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12623448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Establish Specific Goals</a:t>
            </a:r>
            <a:endParaRPr lang="en-US" b="1" dirty="0">
              <a:solidFill>
                <a:srgbClr val="FED655"/>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07430163"/>
              </p:ext>
            </p:extLst>
          </p:nvPr>
        </p:nvGraphicFramePr>
        <p:xfrm>
          <a:off x="628650" y="4291032"/>
          <a:ext cx="7886700" cy="2225040"/>
        </p:xfrm>
        <a:graphic>
          <a:graphicData uri="http://schemas.openxmlformats.org/drawingml/2006/table">
            <a:tbl>
              <a:tblPr firstRow="1" bandRow="1">
                <a:tableStyleId>{5C22544A-7EE6-4342-B048-85BDC9FD1C3A}</a:tableStyleId>
              </a:tblPr>
              <a:tblGrid>
                <a:gridCol w="5772150"/>
                <a:gridCol w="2114550"/>
              </a:tblGrid>
              <a:tr h="370840">
                <a:tc>
                  <a:txBody>
                    <a:bodyPr/>
                    <a:lstStyle/>
                    <a:p>
                      <a:r>
                        <a:rPr lang="en-US" dirty="0" smtClean="0"/>
                        <a:t>Goal</a:t>
                      </a:r>
                      <a:endParaRPr lang="en-US" dirty="0"/>
                    </a:p>
                  </a:txBody>
                  <a:tcPr/>
                </a:tc>
                <a:tc>
                  <a:txBody>
                    <a:bodyPr/>
                    <a:lstStyle/>
                    <a:p>
                      <a:r>
                        <a:rPr lang="en-US" dirty="0" smtClean="0"/>
                        <a:t>Deadline</a:t>
                      </a:r>
                      <a:endParaRPr lang="en-US" dirty="0"/>
                    </a:p>
                  </a:txBody>
                  <a:tcPr/>
                </a:tc>
              </a:tr>
              <a:tr h="370840">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r>
              <a:tr h="370840">
                <a:tc>
                  <a:txBody>
                    <a:bodyPr/>
                    <a:lstStyle/>
                    <a:p>
                      <a:endParaRPr lang="en-US"/>
                    </a:p>
                  </a:txBody>
                  <a:tcPr/>
                </a:tc>
                <a:tc>
                  <a:txBody>
                    <a:bodyPr/>
                    <a:lstStyle/>
                    <a:p>
                      <a:endParaRPr lang="en-US" dirty="0"/>
                    </a:p>
                  </a:txBody>
                  <a:tcPr/>
                </a:tc>
              </a:tr>
              <a:tr h="370840">
                <a:tc>
                  <a:txBody>
                    <a:bodyPr/>
                    <a:lstStyle/>
                    <a:p>
                      <a:endParaRPr lang="en-US"/>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r>
            </a:tbl>
          </a:graphicData>
        </a:graphic>
      </p:graphicFrame>
      <p:sp>
        <p:nvSpPr>
          <p:cNvPr id="6" name="TextBox 5"/>
          <p:cNvSpPr txBox="1"/>
          <p:nvPr/>
        </p:nvSpPr>
        <p:spPr>
          <a:xfrm>
            <a:off x="628650" y="1782501"/>
            <a:ext cx="7886700" cy="5893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Describe the challenges you face, why your goals are important, and how you intend to achieve them </a:t>
            </a:r>
            <a:r>
              <a:rPr lang="is-IS" dirty="0" smtClean="0"/>
              <a:t>…</a:t>
            </a:r>
            <a:endParaRPr lang="en-US" dirty="0"/>
          </a:p>
        </p:txBody>
      </p:sp>
    </p:spTree>
    <p:extLst>
      <p:ext uri="{BB962C8B-B14F-4D97-AF65-F5344CB8AC3E}">
        <p14:creationId xmlns:p14="http://schemas.microsoft.com/office/powerpoint/2010/main" val="9144112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1C7CB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Step 2: </a:t>
            </a:r>
            <a:br>
              <a:rPr lang="en-US" b="1" dirty="0" smtClean="0">
                <a:solidFill>
                  <a:srgbClr val="FED655"/>
                </a:solidFill>
              </a:rPr>
            </a:br>
            <a:r>
              <a:rPr lang="en-US" b="1" dirty="0" smtClean="0">
                <a:solidFill>
                  <a:srgbClr val="FED655"/>
                </a:solidFill>
              </a:rPr>
              <a:t>Social Media  Audit</a:t>
            </a:r>
            <a:endParaRPr lang="en-US" b="1" dirty="0">
              <a:solidFill>
                <a:srgbClr val="FED655"/>
              </a:solidFill>
            </a:endParaRPr>
          </a:p>
        </p:txBody>
      </p:sp>
    </p:spTree>
    <p:extLst>
      <p:ext uri="{BB962C8B-B14F-4D97-AF65-F5344CB8AC3E}">
        <p14:creationId xmlns:p14="http://schemas.microsoft.com/office/powerpoint/2010/main" val="4387771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3-Step Social Media Audit</a:t>
            </a:r>
            <a:endParaRPr lang="en-US" b="1" dirty="0">
              <a:solidFill>
                <a:srgbClr val="FED655"/>
              </a:solidFill>
            </a:endParaRPr>
          </a:p>
        </p:txBody>
      </p:sp>
      <p:sp>
        <p:nvSpPr>
          <p:cNvPr id="3" name="Content Placeholder 2"/>
          <p:cNvSpPr>
            <a:spLocks noGrp="1"/>
          </p:cNvSpPr>
          <p:nvPr>
            <p:ph idx="1"/>
          </p:nvPr>
        </p:nvSpPr>
        <p:spPr/>
        <p:txBody>
          <a:bodyPr>
            <a:normAutofit/>
          </a:bodyPr>
          <a:lstStyle/>
          <a:p>
            <a:pPr marL="0" indent="0">
              <a:buNone/>
            </a:pPr>
            <a:r>
              <a:rPr lang="en-US" dirty="0" smtClean="0"/>
              <a:t>Which social media networks are we on? List them:</a:t>
            </a:r>
          </a:p>
          <a:p>
            <a:pPr marL="0" indent="0">
              <a:buNone/>
            </a:pPr>
            <a:endParaRPr lang="en-US" dirty="0" smtClean="0"/>
          </a:p>
          <a:p>
            <a:pPr marL="0" indent="0">
              <a:buNone/>
            </a:pPr>
            <a:endParaRPr lang="en-US" dirty="0" smtClean="0"/>
          </a:p>
          <a:p>
            <a:pPr marL="0" indent="0">
              <a:buNone/>
            </a:pPr>
            <a:r>
              <a:rPr lang="en-US" dirty="0" smtClean="0"/>
              <a:t>List abandoned accounts to remove (if any):</a:t>
            </a:r>
          </a:p>
          <a:p>
            <a:pPr marL="0" indent="0">
              <a:buNone/>
            </a:pPr>
            <a:endParaRPr lang="en-US" dirty="0" smtClean="0"/>
          </a:p>
          <a:p>
            <a:pPr marL="0" indent="0">
              <a:buNone/>
            </a:pPr>
            <a:endParaRPr lang="en-US" dirty="0"/>
          </a:p>
          <a:p>
            <a:pPr marL="0" indent="0">
              <a:buNone/>
            </a:pPr>
            <a:r>
              <a:rPr lang="en-US" dirty="0" smtClean="0"/>
              <a:t>List duplicate accounts to merge (if any):</a:t>
            </a:r>
          </a:p>
        </p:txBody>
      </p:sp>
    </p:spTree>
    <p:extLst>
      <p:ext uri="{BB962C8B-B14F-4D97-AF65-F5344CB8AC3E}">
        <p14:creationId xmlns:p14="http://schemas.microsoft.com/office/powerpoint/2010/main" val="212339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Social Media Account Inventory</a:t>
            </a:r>
            <a:endParaRPr lang="en-US" b="1" dirty="0">
              <a:solidFill>
                <a:srgbClr val="FED655"/>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60771700"/>
              </p:ext>
            </p:extLst>
          </p:nvPr>
        </p:nvGraphicFramePr>
        <p:xfrm>
          <a:off x="628650" y="1825625"/>
          <a:ext cx="7886700" cy="4079240"/>
        </p:xfrm>
        <a:graphic>
          <a:graphicData uri="http://schemas.openxmlformats.org/drawingml/2006/table">
            <a:tbl>
              <a:tblPr firstRow="1" bandRow="1">
                <a:tableStyleId>{5C22544A-7EE6-4342-B048-85BDC9FD1C3A}</a:tableStyleId>
              </a:tblPr>
              <a:tblGrid>
                <a:gridCol w="1577340"/>
                <a:gridCol w="1577340"/>
                <a:gridCol w="1577340"/>
                <a:gridCol w="1577340"/>
                <a:gridCol w="1577340"/>
              </a:tblGrid>
              <a:tr h="370840">
                <a:tc>
                  <a:txBody>
                    <a:bodyPr/>
                    <a:lstStyle/>
                    <a:p>
                      <a:r>
                        <a:rPr lang="en-US" dirty="0" smtClean="0"/>
                        <a:t>Network</a:t>
                      </a:r>
                      <a:endParaRPr lang="en-US" dirty="0"/>
                    </a:p>
                  </a:txBody>
                  <a:tcPr/>
                </a:tc>
                <a:tc>
                  <a:txBody>
                    <a:bodyPr/>
                    <a:lstStyle/>
                    <a:p>
                      <a:r>
                        <a:rPr lang="en-US" dirty="0" smtClean="0"/>
                        <a:t>URL</a:t>
                      </a:r>
                      <a:endParaRPr lang="en-US" dirty="0"/>
                    </a:p>
                  </a:txBody>
                  <a:tcPr/>
                </a:tc>
                <a:tc>
                  <a:txBody>
                    <a:bodyPr/>
                    <a:lstStyle/>
                    <a:p>
                      <a:r>
                        <a:rPr lang="en-US" dirty="0" smtClean="0"/>
                        <a:t>Active? (Y/N)</a:t>
                      </a:r>
                      <a:endParaRPr lang="en-US" dirty="0"/>
                    </a:p>
                  </a:txBody>
                  <a:tcPr/>
                </a:tc>
                <a:tc>
                  <a:txBody>
                    <a:bodyPr/>
                    <a:lstStyle/>
                    <a:p>
                      <a:r>
                        <a:rPr lang="en-US" dirty="0" smtClean="0"/>
                        <a:t>Fan/Follower #</a:t>
                      </a:r>
                      <a:endParaRPr lang="en-US" dirty="0"/>
                    </a:p>
                  </a:txBody>
                  <a:tcPr/>
                </a:tc>
                <a:tc>
                  <a:txBody>
                    <a:bodyPr/>
                    <a:lstStyle/>
                    <a:p>
                      <a:r>
                        <a:rPr lang="en-US" dirty="0" smtClean="0"/>
                        <a:t>Notes</a:t>
                      </a:r>
                      <a:endParaRPr lang="en-US" dirty="0"/>
                    </a:p>
                  </a:txBody>
                  <a:tcPr/>
                </a:tc>
              </a:tr>
              <a:tr h="370840">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151541959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3094</TotalTime>
  <Words>832</Words>
  <Application>Microsoft Macintosh PowerPoint</Application>
  <PresentationFormat>Letter Paper (8.5x11 in)</PresentationFormat>
  <Paragraphs>230</Paragraphs>
  <Slides>29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29</vt:i4>
      </vt:variant>
    </vt:vector>
  </HeadingPairs>
  <TitlesOfParts>
    <vt:vector size="33" baseType="lpstr">
      <vt:lpstr>Calibri</vt:lpstr>
      <vt:lpstr>Calibri Light</vt:lpstr>
      <vt:lpstr>Arial</vt:lpstr>
      <vt:lpstr>Office Theme</vt:lpstr>
      <vt:lpstr>PowerPoint Presentation</vt:lpstr>
      <vt:lpstr>Table Of Contents</vt:lpstr>
      <vt:lpstr>How To Use This Template</vt:lpstr>
      <vt:lpstr>Step 1:  Establish Goals</vt:lpstr>
      <vt:lpstr>Understand Why You’re On Social Media</vt:lpstr>
      <vt:lpstr>Establish Specific Goals</vt:lpstr>
      <vt:lpstr>Step 2:  Social Media  Audit</vt:lpstr>
      <vt:lpstr>3-Step Social Media Audit</vt:lpstr>
      <vt:lpstr>Social Media Account Inventory</vt:lpstr>
      <vt:lpstr>Step 3:  Establish Your Target Audience</vt:lpstr>
      <vt:lpstr>Build Your Persona (Slide 1 of 2)</vt:lpstr>
      <vt:lpstr>Build Your Persona (Slide 2 of 2)</vt:lpstr>
      <vt:lpstr>Step 4:  Competitive Analysis</vt:lpstr>
      <vt:lpstr>Competitive Inventory</vt:lpstr>
      <vt:lpstr>Top Ten Competitor Analysis (Fans/Followers)</vt:lpstr>
      <vt:lpstr>How Can You Out-Do Your Competition?</vt:lpstr>
      <vt:lpstr>Step 5:  Establish Brand Voice &amp; Tone</vt:lpstr>
      <vt:lpstr>Brand Voice Description</vt:lpstr>
      <vt:lpstr>Step 6:  Social Media Content Strategy</vt:lpstr>
      <vt:lpstr>Content Curation Source List</vt:lpstr>
      <vt:lpstr>What Social Media Content Will We Create?</vt:lpstr>
      <vt:lpstr>What Purpose Will Our Content Serve?</vt:lpstr>
      <vt:lpstr>Social Media Posting Frequency</vt:lpstr>
      <vt:lpstr>Social Media Calendar Strategy</vt:lpstr>
      <vt:lpstr>Step 7:  Social Media  Marketing Measurement</vt:lpstr>
      <vt:lpstr>Choose Which Metrics To Monitor</vt:lpstr>
      <vt:lpstr>Measurement Checklists</vt:lpstr>
      <vt:lpstr>90-Day Progress</vt:lpstr>
      <vt:lpstr>Notes &amp; Findings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 Sailer</dc:creator>
  <cp:lastModifiedBy>Ben Sailer</cp:lastModifiedBy>
  <cp:revision>62</cp:revision>
  <dcterms:created xsi:type="dcterms:W3CDTF">2016-05-18T16:56:58Z</dcterms:created>
  <dcterms:modified xsi:type="dcterms:W3CDTF">2016-05-20T20:31:44Z</dcterms:modified>
</cp:coreProperties>
</file>