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2" r:id="rId1"/>
  </p:sldMasterIdLst>
  <p:sldIdLst>
    <p:sldId id="256" r:id="rId2"/>
    <p:sldId id="257" r:id="rId3"/>
    <p:sldId id="259" r:id="rId4"/>
    <p:sldId id="264" r:id="rId5"/>
    <p:sldId id="266" r:id="rId6"/>
    <p:sldId id="270" r:id="rId7"/>
    <p:sldId id="258" r:id="rId8"/>
    <p:sldId id="261" r:id="rId9"/>
    <p:sldId id="271" r:id="rId10"/>
    <p:sldId id="272" r:id="rId11"/>
    <p:sldId id="273" r:id="rId12"/>
    <p:sldId id="268" r:id="rId13"/>
    <p:sldId id="274" r:id="rId14"/>
    <p:sldId id="275" r:id="rId15"/>
    <p:sldId id="290" r:id="rId16"/>
    <p:sldId id="288" r:id="rId17"/>
    <p:sldId id="276" r:id="rId18"/>
    <p:sldId id="291" r:id="rId19"/>
    <p:sldId id="292" r:id="rId20"/>
    <p:sldId id="302" r:id="rId21"/>
    <p:sldId id="293" r:id="rId22"/>
    <p:sldId id="299" r:id="rId23"/>
    <p:sldId id="294" r:id="rId24"/>
    <p:sldId id="295" r:id="rId25"/>
    <p:sldId id="296" r:id="rId26"/>
    <p:sldId id="267" r:id="rId27"/>
    <p:sldId id="297" r:id="rId28"/>
    <p:sldId id="298" r:id="rId29"/>
    <p:sldId id="301" r:id="rId30"/>
  </p:sldIdLst>
  <p:sldSz cx="9144000" cy="6858000" type="letter"/>
  <p:notesSz cx="9144000" cy="6858000"/>
  <p:defaultTextStyle>
    <a:defPPr>
      <a:defRPr lang="en-US"/>
    </a:defPPr>
    <a:lvl1pPr marL="0" algn="l" defTabSz="820583" rtl="0" eaLnBrk="1" latinLnBrk="0" hangingPunct="1">
      <a:defRPr sz="1615" kern="1200">
        <a:solidFill>
          <a:schemeClr val="tx1"/>
        </a:solidFill>
        <a:latin typeface="+mn-lt"/>
        <a:ea typeface="+mn-ea"/>
        <a:cs typeface="+mn-cs"/>
      </a:defRPr>
    </a:lvl1pPr>
    <a:lvl2pPr marL="410291" algn="l" defTabSz="820583" rtl="0" eaLnBrk="1" latinLnBrk="0" hangingPunct="1">
      <a:defRPr sz="1615" kern="1200">
        <a:solidFill>
          <a:schemeClr val="tx1"/>
        </a:solidFill>
        <a:latin typeface="+mn-lt"/>
        <a:ea typeface="+mn-ea"/>
        <a:cs typeface="+mn-cs"/>
      </a:defRPr>
    </a:lvl2pPr>
    <a:lvl3pPr marL="820583" algn="l" defTabSz="820583" rtl="0" eaLnBrk="1" latinLnBrk="0" hangingPunct="1">
      <a:defRPr sz="1615" kern="1200">
        <a:solidFill>
          <a:schemeClr val="tx1"/>
        </a:solidFill>
        <a:latin typeface="+mn-lt"/>
        <a:ea typeface="+mn-ea"/>
        <a:cs typeface="+mn-cs"/>
      </a:defRPr>
    </a:lvl3pPr>
    <a:lvl4pPr marL="1230874" algn="l" defTabSz="820583" rtl="0" eaLnBrk="1" latinLnBrk="0" hangingPunct="1">
      <a:defRPr sz="1615" kern="1200">
        <a:solidFill>
          <a:schemeClr val="tx1"/>
        </a:solidFill>
        <a:latin typeface="+mn-lt"/>
        <a:ea typeface="+mn-ea"/>
        <a:cs typeface="+mn-cs"/>
      </a:defRPr>
    </a:lvl4pPr>
    <a:lvl5pPr marL="1641165" algn="l" defTabSz="820583" rtl="0" eaLnBrk="1" latinLnBrk="0" hangingPunct="1">
      <a:defRPr sz="1615" kern="1200">
        <a:solidFill>
          <a:schemeClr val="tx1"/>
        </a:solidFill>
        <a:latin typeface="+mn-lt"/>
        <a:ea typeface="+mn-ea"/>
        <a:cs typeface="+mn-cs"/>
      </a:defRPr>
    </a:lvl5pPr>
    <a:lvl6pPr marL="2051456" algn="l" defTabSz="820583" rtl="0" eaLnBrk="1" latinLnBrk="0" hangingPunct="1">
      <a:defRPr sz="1615" kern="1200">
        <a:solidFill>
          <a:schemeClr val="tx1"/>
        </a:solidFill>
        <a:latin typeface="+mn-lt"/>
        <a:ea typeface="+mn-ea"/>
        <a:cs typeface="+mn-cs"/>
      </a:defRPr>
    </a:lvl6pPr>
    <a:lvl7pPr marL="2461748" algn="l" defTabSz="820583" rtl="0" eaLnBrk="1" latinLnBrk="0" hangingPunct="1">
      <a:defRPr sz="1615" kern="1200">
        <a:solidFill>
          <a:schemeClr val="tx1"/>
        </a:solidFill>
        <a:latin typeface="+mn-lt"/>
        <a:ea typeface="+mn-ea"/>
        <a:cs typeface="+mn-cs"/>
      </a:defRPr>
    </a:lvl7pPr>
    <a:lvl8pPr marL="2872039" algn="l" defTabSz="820583" rtl="0" eaLnBrk="1" latinLnBrk="0" hangingPunct="1">
      <a:defRPr sz="1615" kern="1200">
        <a:solidFill>
          <a:schemeClr val="tx1"/>
        </a:solidFill>
        <a:latin typeface="+mn-lt"/>
        <a:ea typeface="+mn-ea"/>
        <a:cs typeface="+mn-cs"/>
      </a:defRPr>
    </a:lvl8pPr>
    <a:lvl9pPr marL="3282330" algn="l" defTabSz="820583" rtl="0" eaLnBrk="1" latinLnBrk="0" hangingPunct="1">
      <a:defRPr sz="1615"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ED655"/>
    <a:srgbClr val="1C7CB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08"/>
    <p:restoredTop sz="94629"/>
  </p:normalViewPr>
  <p:slideViewPr>
    <p:cSldViewPr snapToGrid="0" snapToObjects="1">
      <p:cViewPr varScale="1">
        <p:scale>
          <a:sx n="110" d="100"/>
          <a:sy n="110" d="100"/>
        </p:scale>
        <p:origin x="568"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presProps" Target="presProps.xml"/><Relationship Id="rId32" Type="http://schemas.openxmlformats.org/officeDocument/2006/relationships/viewProps" Target="viewProps.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heme" Target="theme/theme1.xml"/><Relationship Id="rId3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37B17EC-55F3-9244-AA26-168A01BD8FB2}" type="datetimeFigureOut">
              <a:rPr lang="en-US" smtClean="0"/>
              <a:t>5/18/16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5851E9-407F-B648-8DB9-719DD5A66A61}" type="slidenum">
              <a:rPr lang="en-US" smtClean="0"/>
              <a:t>‹#›</a:t>
            </a:fld>
            <a:endParaRPr lang="en-US"/>
          </a:p>
        </p:txBody>
      </p:sp>
    </p:spTree>
    <p:extLst>
      <p:ext uri="{BB962C8B-B14F-4D97-AF65-F5344CB8AC3E}">
        <p14:creationId xmlns:p14="http://schemas.microsoft.com/office/powerpoint/2010/main" val="3186924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7B17EC-55F3-9244-AA26-168A01BD8FB2}" type="datetimeFigureOut">
              <a:rPr lang="en-US" smtClean="0"/>
              <a:t>5/18/16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5851E9-407F-B648-8DB9-719DD5A66A61}" type="slidenum">
              <a:rPr lang="en-US" smtClean="0"/>
              <a:t>‹#›</a:t>
            </a:fld>
            <a:endParaRPr lang="en-US"/>
          </a:p>
        </p:txBody>
      </p:sp>
    </p:spTree>
    <p:extLst>
      <p:ext uri="{BB962C8B-B14F-4D97-AF65-F5344CB8AC3E}">
        <p14:creationId xmlns:p14="http://schemas.microsoft.com/office/powerpoint/2010/main" val="17110831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7B17EC-55F3-9244-AA26-168A01BD8FB2}" type="datetimeFigureOut">
              <a:rPr lang="en-US" smtClean="0"/>
              <a:t>5/18/16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5851E9-407F-B648-8DB9-719DD5A66A61}" type="slidenum">
              <a:rPr lang="en-US" smtClean="0"/>
              <a:t>‹#›</a:t>
            </a:fld>
            <a:endParaRPr lang="en-US"/>
          </a:p>
        </p:txBody>
      </p:sp>
    </p:spTree>
    <p:extLst>
      <p:ext uri="{BB962C8B-B14F-4D97-AF65-F5344CB8AC3E}">
        <p14:creationId xmlns:p14="http://schemas.microsoft.com/office/powerpoint/2010/main" val="12202455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7B17EC-55F3-9244-AA26-168A01BD8FB2}" type="datetimeFigureOut">
              <a:rPr lang="en-US" smtClean="0"/>
              <a:t>5/18/16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5851E9-407F-B648-8DB9-719DD5A66A61}" type="slidenum">
              <a:rPr lang="en-US" smtClean="0"/>
              <a:t>‹#›</a:t>
            </a:fld>
            <a:endParaRPr lang="en-US"/>
          </a:p>
        </p:txBody>
      </p:sp>
    </p:spTree>
    <p:extLst>
      <p:ext uri="{BB962C8B-B14F-4D97-AF65-F5344CB8AC3E}">
        <p14:creationId xmlns:p14="http://schemas.microsoft.com/office/powerpoint/2010/main" val="4401612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37B17EC-55F3-9244-AA26-168A01BD8FB2}" type="datetimeFigureOut">
              <a:rPr lang="en-US" smtClean="0"/>
              <a:t>5/18/16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5851E9-407F-B648-8DB9-719DD5A66A61}" type="slidenum">
              <a:rPr lang="en-US" smtClean="0"/>
              <a:t>‹#›</a:t>
            </a:fld>
            <a:endParaRPr lang="en-US"/>
          </a:p>
        </p:txBody>
      </p:sp>
    </p:spTree>
    <p:extLst>
      <p:ext uri="{BB962C8B-B14F-4D97-AF65-F5344CB8AC3E}">
        <p14:creationId xmlns:p14="http://schemas.microsoft.com/office/powerpoint/2010/main" val="18570535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37B17EC-55F3-9244-AA26-168A01BD8FB2}" type="datetimeFigureOut">
              <a:rPr lang="en-US" smtClean="0"/>
              <a:t>5/18/16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5851E9-407F-B648-8DB9-719DD5A66A61}" type="slidenum">
              <a:rPr lang="en-US" smtClean="0"/>
              <a:t>‹#›</a:t>
            </a:fld>
            <a:endParaRPr lang="en-US"/>
          </a:p>
        </p:txBody>
      </p:sp>
    </p:spTree>
    <p:extLst>
      <p:ext uri="{BB962C8B-B14F-4D97-AF65-F5344CB8AC3E}">
        <p14:creationId xmlns:p14="http://schemas.microsoft.com/office/powerpoint/2010/main" val="21189040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37B17EC-55F3-9244-AA26-168A01BD8FB2}" type="datetimeFigureOut">
              <a:rPr lang="en-US" smtClean="0"/>
              <a:t>5/18/16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A5851E9-407F-B648-8DB9-719DD5A66A61}" type="slidenum">
              <a:rPr lang="en-US" smtClean="0"/>
              <a:t>‹#›</a:t>
            </a:fld>
            <a:endParaRPr lang="en-US"/>
          </a:p>
        </p:txBody>
      </p:sp>
    </p:spTree>
    <p:extLst>
      <p:ext uri="{BB962C8B-B14F-4D97-AF65-F5344CB8AC3E}">
        <p14:creationId xmlns:p14="http://schemas.microsoft.com/office/powerpoint/2010/main" val="6996720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37B17EC-55F3-9244-AA26-168A01BD8FB2}" type="datetimeFigureOut">
              <a:rPr lang="en-US" smtClean="0"/>
              <a:t>5/18/16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A5851E9-407F-B648-8DB9-719DD5A66A61}" type="slidenum">
              <a:rPr lang="en-US" smtClean="0"/>
              <a:t>‹#›</a:t>
            </a:fld>
            <a:endParaRPr lang="en-US"/>
          </a:p>
        </p:txBody>
      </p:sp>
    </p:spTree>
    <p:extLst>
      <p:ext uri="{BB962C8B-B14F-4D97-AF65-F5344CB8AC3E}">
        <p14:creationId xmlns:p14="http://schemas.microsoft.com/office/powerpoint/2010/main" val="19144711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7B17EC-55F3-9244-AA26-168A01BD8FB2}" type="datetimeFigureOut">
              <a:rPr lang="en-US" smtClean="0"/>
              <a:t>5/18/16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A5851E9-407F-B648-8DB9-719DD5A66A61}" type="slidenum">
              <a:rPr lang="en-US" smtClean="0"/>
              <a:t>‹#›</a:t>
            </a:fld>
            <a:endParaRPr lang="en-US"/>
          </a:p>
        </p:txBody>
      </p:sp>
    </p:spTree>
    <p:extLst>
      <p:ext uri="{BB962C8B-B14F-4D97-AF65-F5344CB8AC3E}">
        <p14:creationId xmlns:p14="http://schemas.microsoft.com/office/powerpoint/2010/main" val="7688157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37B17EC-55F3-9244-AA26-168A01BD8FB2}" type="datetimeFigureOut">
              <a:rPr lang="en-US" smtClean="0"/>
              <a:t>5/18/16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5851E9-407F-B648-8DB9-719DD5A66A61}" type="slidenum">
              <a:rPr lang="en-US" smtClean="0"/>
              <a:t>‹#›</a:t>
            </a:fld>
            <a:endParaRPr lang="en-US"/>
          </a:p>
        </p:txBody>
      </p:sp>
    </p:spTree>
    <p:extLst>
      <p:ext uri="{BB962C8B-B14F-4D97-AF65-F5344CB8AC3E}">
        <p14:creationId xmlns:p14="http://schemas.microsoft.com/office/powerpoint/2010/main" val="766348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37B17EC-55F3-9244-AA26-168A01BD8FB2}" type="datetimeFigureOut">
              <a:rPr lang="en-US" smtClean="0"/>
              <a:t>5/18/16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5851E9-407F-B648-8DB9-719DD5A66A61}" type="slidenum">
              <a:rPr lang="en-US" smtClean="0"/>
              <a:t>‹#›</a:t>
            </a:fld>
            <a:endParaRPr lang="en-US"/>
          </a:p>
        </p:txBody>
      </p:sp>
    </p:spTree>
    <p:extLst>
      <p:ext uri="{BB962C8B-B14F-4D97-AF65-F5344CB8AC3E}">
        <p14:creationId xmlns:p14="http://schemas.microsoft.com/office/powerpoint/2010/main" val="165859753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937B17EC-55F3-9244-AA26-168A01BD8FB2}" type="datetimeFigureOut">
              <a:rPr lang="en-US" smtClean="0"/>
              <a:t>5/18/16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A5851E9-407F-B648-8DB9-719DD5A66A61}" type="slidenum">
              <a:rPr lang="en-US" smtClean="0"/>
              <a:t>‹#›</a:t>
            </a:fld>
            <a:endParaRPr lang="en-US"/>
          </a:p>
        </p:txBody>
      </p:sp>
    </p:spTree>
    <p:extLst>
      <p:ext uri="{BB962C8B-B14F-4D97-AF65-F5344CB8AC3E}">
        <p14:creationId xmlns:p14="http://schemas.microsoft.com/office/powerpoint/2010/main" val="982977949"/>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coschedule.com/blog/social-media-content-strategy-template"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700" y="0"/>
            <a:ext cx="9117106" cy="6858000"/>
          </a:xfrm>
          <a:prstGeom prst="rect">
            <a:avLst/>
          </a:prstGeom>
          <a:solidFill>
            <a:srgbClr val="FED655"/>
          </a:solidFill>
        </p:spPr>
      </p:pic>
    </p:spTree>
    <p:extLst>
      <p:ext uri="{BB962C8B-B14F-4D97-AF65-F5344CB8AC3E}">
        <p14:creationId xmlns:p14="http://schemas.microsoft.com/office/powerpoint/2010/main" val="17267008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1C7CB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solidFill>
            <a:srgbClr val="1C7CB0"/>
          </a:solidFill>
        </p:spPr>
        <p:txBody>
          <a:bodyPr/>
          <a:lstStyle/>
          <a:p>
            <a:r>
              <a:rPr lang="en-US" b="1" dirty="0" smtClean="0">
                <a:solidFill>
                  <a:srgbClr val="FED655"/>
                </a:solidFill>
              </a:rPr>
              <a:t>Step 3: </a:t>
            </a:r>
            <a:br>
              <a:rPr lang="en-US" b="1" dirty="0" smtClean="0">
                <a:solidFill>
                  <a:srgbClr val="FED655"/>
                </a:solidFill>
              </a:rPr>
            </a:br>
            <a:r>
              <a:rPr lang="en-US" b="1" dirty="0" smtClean="0">
                <a:solidFill>
                  <a:srgbClr val="FED655"/>
                </a:solidFill>
              </a:rPr>
              <a:t>Establish Your Target Audience</a:t>
            </a:r>
            <a:endParaRPr lang="en-US" b="1" dirty="0">
              <a:solidFill>
                <a:srgbClr val="FED655"/>
              </a:solidFill>
            </a:endParaRPr>
          </a:p>
        </p:txBody>
      </p:sp>
    </p:spTree>
    <p:extLst>
      <p:ext uri="{BB962C8B-B14F-4D97-AF65-F5344CB8AC3E}">
        <p14:creationId xmlns:p14="http://schemas.microsoft.com/office/powerpoint/2010/main" val="430866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1C7CB0"/>
          </a:solidFill>
        </p:spPr>
        <p:txBody>
          <a:bodyPr/>
          <a:lstStyle/>
          <a:p>
            <a:r>
              <a:rPr lang="en-US" dirty="0" smtClean="0">
                <a:solidFill>
                  <a:srgbClr val="FED655"/>
                </a:solidFill>
              </a:rPr>
              <a:t>Build Your Persona (Slide 1 of 2)</a:t>
            </a:r>
            <a:endParaRPr lang="en-US" dirty="0">
              <a:solidFill>
                <a:srgbClr val="FED655"/>
              </a:solidFill>
            </a:endParaRPr>
          </a:p>
        </p:txBody>
      </p:sp>
      <p:sp>
        <p:nvSpPr>
          <p:cNvPr id="3" name="Content Placeholder 2"/>
          <p:cNvSpPr>
            <a:spLocks noGrp="1"/>
          </p:cNvSpPr>
          <p:nvPr>
            <p:ph idx="1"/>
          </p:nvPr>
        </p:nvSpPr>
        <p:spPr/>
        <p:txBody>
          <a:bodyPr/>
          <a:lstStyle/>
          <a:p>
            <a:pPr marL="0" indent="0">
              <a:buNone/>
            </a:pPr>
            <a:r>
              <a:rPr lang="en-US" b="1" dirty="0" smtClean="0"/>
              <a:t>Persona Name:</a:t>
            </a:r>
          </a:p>
          <a:p>
            <a:pPr marL="0" indent="0">
              <a:buNone/>
            </a:pPr>
            <a:r>
              <a:rPr lang="en-US" b="1" dirty="0" smtClean="0"/>
              <a:t>Job Title:</a:t>
            </a:r>
          </a:p>
          <a:p>
            <a:pPr marL="0" indent="0">
              <a:buNone/>
            </a:pPr>
            <a:endParaRPr lang="en-US" b="1" dirty="0"/>
          </a:p>
          <a:p>
            <a:pPr marL="0" indent="0">
              <a:buNone/>
            </a:pPr>
            <a:r>
              <a:rPr lang="en-US" b="1" dirty="0" smtClean="0"/>
              <a:t>Age:</a:t>
            </a:r>
          </a:p>
          <a:p>
            <a:pPr marL="0" indent="0">
              <a:buNone/>
            </a:pPr>
            <a:r>
              <a:rPr lang="en-US" b="1" dirty="0" smtClean="0"/>
              <a:t>Gender:</a:t>
            </a:r>
          </a:p>
          <a:p>
            <a:pPr marL="0" indent="0">
              <a:buNone/>
            </a:pPr>
            <a:r>
              <a:rPr lang="en-US" b="1" dirty="0" smtClean="0"/>
              <a:t>Income Level:</a:t>
            </a:r>
          </a:p>
          <a:p>
            <a:pPr marL="0" indent="0">
              <a:buNone/>
            </a:pPr>
            <a:r>
              <a:rPr lang="en-US" b="1" dirty="0" smtClean="0"/>
              <a:t>Location:</a:t>
            </a:r>
          </a:p>
          <a:p>
            <a:pPr marL="0" indent="0">
              <a:buNone/>
            </a:pPr>
            <a:endParaRPr lang="en-US" b="1" dirty="0"/>
          </a:p>
          <a:p>
            <a:pPr marL="0" indent="0">
              <a:buNone/>
            </a:pPr>
            <a:r>
              <a:rPr lang="en-US" b="1" dirty="0" smtClean="0"/>
              <a:t>Interests &amp; Hobbies:</a:t>
            </a:r>
            <a:endParaRPr lang="en-US" b="1" dirty="0"/>
          </a:p>
        </p:txBody>
      </p:sp>
    </p:spTree>
    <p:extLst>
      <p:ext uri="{BB962C8B-B14F-4D97-AF65-F5344CB8AC3E}">
        <p14:creationId xmlns:p14="http://schemas.microsoft.com/office/powerpoint/2010/main" val="21043162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1C7CB0"/>
          </a:solidFill>
        </p:spPr>
        <p:txBody>
          <a:bodyPr/>
          <a:lstStyle/>
          <a:p>
            <a:r>
              <a:rPr lang="en-US" dirty="0" smtClean="0">
                <a:solidFill>
                  <a:srgbClr val="FED655"/>
                </a:solidFill>
              </a:rPr>
              <a:t>Build Your Persona (Slide 2 of 2)</a:t>
            </a:r>
            <a:endParaRPr lang="en-US" dirty="0">
              <a:solidFill>
                <a:srgbClr val="FED655"/>
              </a:solidFill>
            </a:endParaRPr>
          </a:p>
        </p:txBody>
      </p:sp>
      <p:sp>
        <p:nvSpPr>
          <p:cNvPr id="5" name="Content Placeholder 4"/>
          <p:cNvSpPr>
            <a:spLocks noGrp="1"/>
          </p:cNvSpPr>
          <p:nvPr>
            <p:ph idx="1"/>
          </p:nvPr>
        </p:nvSpPr>
        <p:spPr/>
        <p:txBody>
          <a:bodyPr>
            <a:normAutofit fontScale="92500" lnSpcReduction="10000"/>
          </a:bodyPr>
          <a:lstStyle/>
          <a:p>
            <a:pPr marL="0" indent="0">
              <a:buNone/>
            </a:pPr>
            <a:r>
              <a:rPr lang="en-US" b="1" dirty="0" smtClean="0"/>
              <a:t>Challenges &amp; Aspirations:</a:t>
            </a:r>
          </a:p>
          <a:p>
            <a:pPr marL="0" indent="0">
              <a:buNone/>
            </a:pPr>
            <a:endParaRPr lang="en-US" b="1" dirty="0"/>
          </a:p>
          <a:p>
            <a:pPr marL="0" indent="0">
              <a:buNone/>
            </a:pPr>
            <a:endParaRPr lang="en-US" b="1" dirty="0" smtClean="0"/>
          </a:p>
          <a:p>
            <a:pPr marL="0" indent="0">
              <a:buNone/>
            </a:pPr>
            <a:r>
              <a:rPr lang="en-US" b="1" dirty="0" smtClean="0"/>
              <a:t>Favorite Blogs &amp; News Sources:</a:t>
            </a:r>
          </a:p>
          <a:p>
            <a:pPr marL="0" indent="0">
              <a:buNone/>
            </a:pPr>
            <a:endParaRPr lang="en-US" b="1" dirty="0"/>
          </a:p>
          <a:p>
            <a:pPr marL="0" indent="0">
              <a:buNone/>
            </a:pPr>
            <a:endParaRPr lang="en-US" b="1" dirty="0" smtClean="0"/>
          </a:p>
          <a:p>
            <a:pPr marL="0" indent="0">
              <a:buNone/>
            </a:pPr>
            <a:r>
              <a:rPr lang="en-US" b="1" dirty="0" smtClean="0"/>
              <a:t>Persona Summary</a:t>
            </a:r>
          </a:p>
          <a:p>
            <a:pPr marL="0" indent="0">
              <a:buNone/>
            </a:pPr>
            <a:r>
              <a:rPr lang="en-US" b="1" dirty="0"/>
              <a:t>[Insert one or two paragraph character summary here. How would your target customer or audience member describe themselves?]</a:t>
            </a:r>
          </a:p>
          <a:p>
            <a:pPr marL="0" indent="0">
              <a:buNone/>
            </a:pPr>
            <a:endParaRPr lang="en-US" b="1" dirty="0"/>
          </a:p>
          <a:p>
            <a:r>
              <a:rPr lang="en-US" b="1" dirty="0"/>
              <a:t>Customer Quote</a:t>
            </a:r>
          </a:p>
          <a:p>
            <a:r>
              <a:rPr lang="en-US" b="1" dirty="0"/>
              <a:t>[Insert a real quote from a real customer that represents something your persona might say]</a:t>
            </a:r>
          </a:p>
          <a:p>
            <a:pPr marL="0" indent="0">
              <a:buNone/>
            </a:pPr>
            <a:endParaRPr lang="en-US" dirty="0"/>
          </a:p>
        </p:txBody>
      </p:sp>
    </p:spTree>
    <p:extLst>
      <p:ext uri="{BB962C8B-B14F-4D97-AF65-F5344CB8AC3E}">
        <p14:creationId xmlns:p14="http://schemas.microsoft.com/office/powerpoint/2010/main" val="20243726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1C7CB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solidFill>
            <a:srgbClr val="1C7CB0"/>
          </a:solidFill>
        </p:spPr>
        <p:txBody>
          <a:bodyPr/>
          <a:lstStyle/>
          <a:p>
            <a:r>
              <a:rPr lang="en-US" b="1" dirty="0" smtClean="0">
                <a:solidFill>
                  <a:srgbClr val="FED655"/>
                </a:solidFill>
              </a:rPr>
              <a:t>Step 4: </a:t>
            </a:r>
            <a:br>
              <a:rPr lang="en-US" b="1" dirty="0" smtClean="0">
                <a:solidFill>
                  <a:srgbClr val="FED655"/>
                </a:solidFill>
              </a:rPr>
            </a:br>
            <a:r>
              <a:rPr lang="en-US" b="1" dirty="0" smtClean="0">
                <a:solidFill>
                  <a:srgbClr val="FED655"/>
                </a:solidFill>
              </a:rPr>
              <a:t>Competitive Analysis</a:t>
            </a:r>
            <a:endParaRPr lang="en-US" b="1" dirty="0">
              <a:solidFill>
                <a:srgbClr val="FED655"/>
              </a:solidFill>
            </a:endParaRPr>
          </a:p>
        </p:txBody>
      </p:sp>
    </p:spTree>
    <p:extLst>
      <p:ext uri="{BB962C8B-B14F-4D97-AF65-F5344CB8AC3E}">
        <p14:creationId xmlns:p14="http://schemas.microsoft.com/office/powerpoint/2010/main" val="31253908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1C7CB0"/>
          </a:solidFill>
        </p:spPr>
        <p:txBody>
          <a:bodyPr/>
          <a:lstStyle/>
          <a:p>
            <a:r>
              <a:rPr lang="en-US" b="1" dirty="0" smtClean="0">
                <a:solidFill>
                  <a:srgbClr val="FED655"/>
                </a:solidFill>
              </a:rPr>
              <a:t>Competitive Inventory</a:t>
            </a:r>
            <a:endParaRPr lang="en-US" b="1" dirty="0">
              <a:solidFill>
                <a:srgbClr val="FED655"/>
              </a:solidFill>
            </a:endParaRP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342915480"/>
              </p:ext>
            </p:extLst>
          </p:nvPr>
        </p:nvGraphicFramePr>
        <p:xfrm>
          <a:off x="628650" y="1825625"/>
          <a:ext cx="7886700" cy="4450080"/>
        </p:xfrm>
        <a:graphic>
          <a:graphicData uri="http://schemas.openxmlformats.org/drawingml/2006/table">
            <a:tbl>
              <a:tblPr firstRow="1" bandRow="1">
                <a:tableStyleId>{5C22544A-7EE6-4342-B048-85BDC9FD1C3A}</a:tableStyleId>
              </a:tblPr>
              <a:tblGrid>
                <a:gridCol w="2628900"/>
                <a:gridCol w="2628900"/>
                <a:gridCol w="2628900"/>
              </a:tblGrid>
              <a:tr h="370840">
                <a:tc>
                  <a:txBody>
                    <a:bodyPr/>
                    <a:lstStyle/>
                    <a:p>
                      <a:r>
                        <a:rPr lang="en-US" dirty="0" smtClean="0"/>
                        <a:t>Competitor Name</a:t>
                      </a:r>
                      <a:endParaRPr lang="en-US" dirty="0"/>
                    </a:p>
                  </a:txBody>
                  <a:tcPr/>
                </a:tc>
                <a:tc>
                  <a:txBody>
                    <a:bodyPr/>
                    <a:lstStyle/>
                    <a:p>
                      <a:r>
                        <a:rPr lang="en-US" dirty="0" smtClean="0"/>
                        <a:t>URL</a:t>
                      </a:r>
                      <a:endParaRPr lang="en-US" dirty="0"/>
                    </a:p>
                  </a:txBody>
                  <a:tcPr/>
                </a:tc>
                <a:tc>
                  <a:txBody>
                    <a:bodyPr/>
                    <a:lstStyle/>
                    <a:p>
                      <a:r>
                        <a:rPr lang="en-US" dirty="0" smtClean="0"/>
                        <a:t>Notes</a:t>
                      </a:r>
                      <a:endParaRPr lang="en-US" dirty="0"/>
                    </a:p>
                  </a:txBody>
                  <a:tcPr/>
                </a:tc>
              </a:tr>
              <a:tr h="370840">
                <a:tc>
                  <a:txBody>
                    <a:bodyPr/>
                    <a:lstStyle/>
                    <a:p>
                      <a:endParaRPr lang="en-US"/>
                    </a:p>
                  </a:txBody>
                  <a:tcPr/>
                </a:tc>
                <a:tc>
                  <a:txBody>
                    <a:bodyPr/>
                    <a:lstStyle/>
                    <a:p>
                      <a:endParaRPr lang="en-US"/>
                    </a:p>
                  </a:txBody>
                  <a:tcPr/>
                </a:tc>
                <a:tc>
                  <a:txBody>
                    <a:bodyPr/>
                    <a:lstStyle/>
                    <a:p>
                      <a:endParaRPr lang="en-US"/>
                    </a:p>
                  </a:txBody>
                  <a:tcPr/>
                </a:tc>
              </a:tr>
              <a:tr h="370840">
                <a:tc>
                  <a:txBody>
                    <a:bodyPr/>
                    <a:lstStyle/>
                    <a:p>
                      <a:endParaRPr lang="en-US"/>
                    </a:p>
                  </a:txBody>
                  <a:tcPr/>
                </a:tc>
                <a:tc>
                  <a:txBody>
                    <a:bodyPr/>
                    <a:lstStyle/>
                    <a:p>
                      <a:endParaRPr lang="en-US"/>
                    </a:p>
                  </a:txBody>
                  <a:tcPr/>
                </a:tc>
                <a:tc>
                  <a:txBody>
                    <a:bodyPr/>
                    <a:lstStyle/>
                    <a:p>
                      <a:endParaRPr lang="en-US"/>
                    </a:p>
                  </a:txBody>
                  <a:tcPr/>
                </a:tc>
              </a:tr>
              <a:tr h="370840">
                <a:tc>
                  <a:txBody>
                    <a:bodyPr/>
                    <a:lstStyle/>
                    <a:p>
                      <a:endParaRPr lang="en-US"/>
                    </a:p>
                  </a:txBody>
                  <a:tcPr/>
                </a:tc>
                <a:tc>
                  <a:txBody>
                    <a:bodyPr/>
                    <a:lstStyle/>
                    <a:p>
                      <a:endParaRPr lang="en-US"/>
                    </a:p>
                  </a:txBody>
                  <a:tcPr/>
                </a:tc>
                <a:tc>
                  <a:txBody>
                    <a:bodyPr/>
                    <a:lstStyle/>
                    <a:p>
                      <a:endParaRPr lang="en-US"/>
                    </a:p>
                  </a:txBody>
                  <a:tcPr/>
                </a:tc>
              </a:tr>
              <a:tr h="370840">
                <a:tc>
                  <a:txBody>
                    <a:bodyPr/>
                    <a:lstStyle/>
                    <a:p>
                      <a:endParaRPr lang="en-US"/>
                    </a:p>
                  </a:txBody>
                  <a:tcPr/>
                </a:tc>
                <a:tc>
                  <a:txBody>
                    <a:bodyPr/>
                    <a:lstStyle/>
                    <a:p>
                      <a:endParaRPr lang="en-US"/>
                    </a:p>
                  </a:txBody>
                  <a:tcPr/>
                </a:tc>
                <a:tc>
                  <a:txBody>
                    <a:bodyPr/>
                    <a:lstStyle/>
                    <a:p>
                      <a:endParaRPr lang="en-US"/>
                    </a:p>
                  </a:txBody>
                  <a:tcPr/>
                </a:tc>
              </a:tr>
              <a:tr h="370840">
                <a:tc>
                  <a:txBody>
                    <a:bodyPr/>
                    <a:lstStyle/>
                    <a:p>
                      <a:endParaRPr lang="en-US"/>
                    </a:p>
                  </a:txBody>
                  <a:tcPr/>
                </a:tc>
                <a:tc>
                  <a:txBody>
                    <a:bodyPr/>
                    <a:lstStyle/>
                    <a:p>
                      <a:endParaRPr lang="en-US"/>
                    </a:p>
                  </a:txBody>
                  <a:tcPr/>
                </a:tc>
                <a:tc>
                  <a:txBody>
                    <a:bodyPr/>
                    <a:lstStyle/>
                    <a:p>
                      <a:endParaRPr lang="en-US"/>
                    </a:p>
                  </a:txBody>
                  <a:tcPr/>
                </a:tc>
              </a:tr>
              <a:tr h="370840">
                <a:tc>
                  <a:txBody>
                    <a:bodyPr/>
                    <a:lstStyle/>
                    <a:p>
                      <a:endParaRPr lang="en-US"/>
                    </a:p>
                  </a:txBody>
                  <a:tcPr/>
                </a:tc>
                <a:tc>
                  <a:txBody>
                    <a:bodyPr/>
                    <a:lstStyle/>
                    <a:p>
                      <a:endParaRPr lang="en-US"/>
                    </a:p>
                  </a:txBody>
                  <a:tcPr/>
                </a:tc>
                <a:tc>
                  <a:txBody>
                    <a:bodyPr/>
                    <a:lstStyle/>
                    <a:p>
                      <a:endParaRPr lang="en-US"/>
                    </a:p>
                  </a:txBody>
                  <a:tcPr/>
                </a:tc>
              </a:tr>
              <a:tr h="370840">
                <a:tc>
                  <a:txBody>
                    <a:bodyPr/>
                    <a:lstStyle/>
                    <a:p>
                      <a:endParaRPr lang="en-US" dirty="0"/>
                    </a:p>
                  </a:txBody>
                  <a:tcPr/>
                </a:tc>
                <a:tc>
                  <a:txBody>
                    <a:bodyPr/>
                    <a:lstStyle/>
                    <a:p>
                      <a:endParaRPr lang="en-US"/>
                    </a:p>
                  </a:txBody>
                  <a:tcPr/>
                </a:tc>
                <a:tc>
                  <a:txBody>
                    <a:bodyPr/>
                    <a:lstStyle/>
                    <a:p>
                      <a:endParaRPr lang="en-US" dirty="0"/>
                    </a:p>
                  </a:txBody>
                  <a:tcPr/>
                </a:tc>
              </a:tr>
              <a:tr h="370840">
                <a:tc>
                  <a:txBody>
                    <a:bodyPr/>
                    <a:lstStyle/>
                    <a:p>
                      <a:endParaRPr lang="en-US" dirty="0"/>
                    </a:p>
                  </a:txBody>
                  <a:tcPr/>
                </a:tc>
                <a:tc>
                  <a:txBody>
                    <a:bodyPr/>
                    <a:lstStyle/>
                    <a:p>
                      <a:endParaRPr lang="en-US"/>
                    </a:p>
                  </a:txBody>
                  <a:tcPr/>
                </a:tc>
                <a:tc>
                  <a:txBody>
                    <a:bodyPr/>
                    <a:lstStyle/>
                    <a:p>
                      <a:endParaRPr lang="en-US" dirty="0"/>
                    </a:p>
                  </a:txBody>
                  <a:tcPr/>
                </a:tc>
              </a:tr>
              <a:tr h="370840">
                <a:tc>
                  <a:txBody>
                    <a:bodyPr/>
                    <a:lstStyle/>
                    <a:p>
                      <a:endParaRPr lang="en-US" dirty="0"/>
                    </a:p>
                  </a:txBody>
                  <a:tcPr/>
                </a:tc>
                <a:tc>
                  <a:txBody>
                    <a:bodyPr/>
                    <a:lstStyle/>
                    <a:p>
                      <a:endParaRPr lang="en-US"/>
                    </a:p>
                  </a:txBody>
                  <a:tcPr/>
                </a:tc>
                <a:tc>
                  <a:txBody>
                    <a:bodyPr/>
                    <a:lstStyle/>
                    <a:p>
                      <a:endParaRPr lang="en-US" dirty="0"/>
                    </a:p>
                  </a:txBody>
                  <a:tcPr/>
                </a:tc>
              </a:tr>
              <a:tr h="370840">
                <a:tc>
                  <a:txBody>
                    <a:bodyPr/>
                    <a:lstStyle/>
                    <a:p>
                      <a:endParaRPr lang="en-US" dirty="0"/>
                    </a:p>
                  </a:txBody>
                  <a:tcPr/>
                </a:tc>
                <a:tc>
                  <a:txBody>
                    <a:bodyPr/>
                    <a:lstStyle/>
                    <a:p>
                      <a:endParaRPr lang="en-US"/>
                    </a:p>
                  </a:txBody>
                  <a:tcPr/>
                </a:tc>
                <a:tc>
                  <a:txBody>
                    <a:bodyPr/>
                    <a:lstStyle/>
                    <a:p>
                      <a:endParaRPr lang="en-US" dirty="0"/>
                    </a:p>
                  </a:txBody>
                  <a:tcPr/>
                </a:tc>
              </a:tr>
              <a:tr h="370840">
                <a:tc>
                  <a:txBody>
                    <a:bodyPr/>
                    <a:lstStyle/>
                    <a:p>
                      <a:endParaRPr lang="en-US"/>
                    </a:p>
                  </a:txBody>
                  <a:tcPr/>
                </a:tc>
                <a:tc>
                  <a:txBody>
                    <a:bodyPr/>
                    <a:lstStyle/>
                    <a:p>
                      <a:endParaRPr lang="en-US"/>
                    </a:p>
                  </a:txBody>
                  <a:tcPr/>
                </a:tc>
                <a:tc>
                  <a:txBody>
                    <a:bodyPr/>
                    <a:lstStyle/>
                    <a:p>
                      <a:endParaRPr lang="en-US" dirty="0"/>
                    </a:p>
                  </a:txBody>
                  <a:tcPr/>
                </a:tc>
              </a:tr>
            </a:tbl>
          </a:graphicData>
        </a:graphic>
      </p:graphicFrame>
    </p:spTree>
    <p:extLst>
      <p:ext uri="{BB962C8B-B14F-4D97-AF65-F5344CB8AC3E}">
        <p14:creationId xmlns:p14="http://schemas.microsoft.com/office/powerpoint/2010/main" val="128212551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1C7CB0"/>
          </a:solidFill>
        </p:spPr>
        <p:txBody>
          <a:bodyPr/>
          <a:lstStyle/>
          <a:p>
            <a:r>
              <a:rPr lang="en-US" b="1" dirty="0" smtClean="0">
                <a:solidFill>
                  <a:srgbClr val="FED655"/>
                </a:solidFill>
              </a:rPr>
              <a:t>Top Ten Competitor Analysis (Fans/Followers)</a:t>
            </a:r>
            <a:endParaRPr lang="en-US" b="1" dirty="0">
              <a:solidFill>
                <a:srgbClr val="FED655"/>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01921030"/>
              </p:ext>
            </p:extLst>
          </p:nvPr>
        </p:nvGraphicFramePr>
        <p:xfrm>
          <a:off x="628650" y="1825625"/>
          <a:ext cx="7886700" cy="4079240"/>
        </p:xfrm>
        <a:graphic>
          <a:graphicData uri="http://schemas.openxmlformats.org/drawingml/2006/table">
            <a:tbl>
              <a:tblPr firstRow="1" bandRow="1">
                <a:tableStyleId>{5C22544A-7EE6-4342-B048-85BDC9FD1C3A}</a:tableStyleId>
              </a:tblPr>
              <a:tblGrid>
                <a:gridCol w="1314450"/>
                <a:gridCol w="1314450"/>
                <a:gridCol w="1314450"/>
                <a:gridCol w="1314450"/>
                <a:gridCol w="1314450"/>
                <a:gridCol w="1314450"/>
              </a:tblGrid>
              <a:tr h="370840">
                <a:tc>
                  <a:txBody>
                    <a:bodyPr/>
                    <a:lstStyle/>
                    <a:p>
                      <a:r>
                        <a:rPr lang="en-US" dirty="0" smtClean="0"/>
                        <a:t>Competitor</a:t>
                      </a:r>
                      <a:endParaRPr lang="en-US" dirty="0"/>
                    </a:p>
                  </a:txBody>
                  <a:tcPr/>
                </a:tc>
                <a:tc>
                  <a:txBody>
                    <a:bodyPr/>
                    <a:lstStyle/>
                    <a:p>
                      <a:r>
                        <a:rPr lang="en-US" dirty="0" smtClean="0"/>
                        <a:t>Facebook</a:t>
                      </a:r>
                      <a:endParaRPr lang="en-US" dirty="0"/>
                    </a:p>
                  </a:txBody>
                  <a:tcPr/>
                </a:tc>
                <a:tc>
                  <a:txBody>
                    <a:bodyPr/>
                    <a:lstStyle/>
                    <a:p>
                      <a:r>
                        <a:rPr lang="en-US" dirty="0" smtClean="0"/>
                        <a:t>Twitter</a:t>
                      </a:r>
                      <a:endParaRPr lang="en-US" dirty="0"/>
                    </a:p>
                  </a:txBody>
                  <a:tcPr/>
                </a:tc>
                <a:tc>
                  <a:txBody>
                    <a:bodyPr/>
                    <a:lstStyle/>
                    <a:p>
                      <a:r>
                        <a:rPr lang="en-US" dirty="0" smtClean="0"/>
                        <a:t>LinkedIn</a:t>
                      </a:r>
                      <a:endParaRPr lang="en-US" dirty="0"/>
                    </a:p>
                  </a:txBody>
                  <a:tcPr/>
                </a:tc>
                <a:tc>
                  <a:txBody>
                    <a:bodyPr/>
                    <a:lstStyle/>
                    <a:p>
                      <a:r>
                        <a:rPr lang="en-US" dirty="0" smtClean="0"/>
                        <a:t>Google+</a:t>
                      </a:r>
                      <a:endParaRPr lang="en-US" dirty="0"/>
                    </a:p>
                  </a:txBody>
                  <a:tcPr/>
                </a:tc>
                <a:tc>
                  <a:txBody>
                    <a:bodyPr/>
                    <a:lstStyle/>
                    <a:p>
                      <a:r>
                        <a:rPr lang="en-US" dirty="0" smtClean="0"/>
                        <a:t>Pinterest</a:t>
                      </a:r>
                      <a:endParaRPr lang="en-US" dirty="0"/>
                    </a:p>
                  </a:txBody>
                  <a:tcPr/>
                </a:tc>
              </a:tr>
              <a:tr h="370840">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r h="370840">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r h="370840">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r h="370840">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bl>
          </a:graphicData>
        </a:graphic>
      </p:graphicFrame>
    </p:spTree>
    <p:extLst>
      <p:ext uri="{BB962C8B-B14F-4D97-AF65-F5344CB8AC3E}">
        <p14:creationId xmlns:p14="http://schemas.microsoft.com/office/powerpoint/2010/main" val="81309785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1C7CB0"/>
          </a:solidFill>
        </p:spPr>
        <p:txBody>
          <a:bodyPr/>
          <a:lstStyle/>
          <a:p>
            <a:r>
              <a:rPr lang="en-US" b="1" dirty="0" smtClean="0">
                <a:solidFill>
                  <a:srgbClr val="FED655"/>
                </a:solidFill>
              </a:rPr>
              <a:t>How Can You Out-Do Your Competition?</a:t>
            </a:r>
            <a:endParaRPr lang="en-US" b="1" dirty="0">
              <a:solidFill>
                <a:srgbClr val="FED655"/>
              </a:solidFill>
            </a:endParaRPr>
          </a:p>
        </p:txBody>
      </p:sp>
      <p:sp>
        <p:nvSpPr>
          <p:cNvPr id="3" name="Text Placeholder 2"/>
          <p:cNvSpPr>
            <a:spLocks noGrp="1"/>
          </p:cNvSpPr>
          <p:nvPr>
            <p:ph type="body" idx="1"/>
          </p:nvPr>
        </p:nvSpPr>
        <p:spPr/>
        <p:txBody>
          <a:bodyPr/>
          <a:lstStyle/>
          <a:p>
            <a:r>
              <a:rPr lang="en-US" dirty="0" smtClean="0"/>
              <a:t>What We Can Do Better </a:t>
            </a:r>
            <a:endParaRPr lang="en-US" dirty="0"/>
          </a:p>
        </p:txBody>
      </p:sp>
      <p:sp>
        <p:nvSpPr>
          <p:cNvPr id="4" name="Content Placeholder 3"/>
          <p:cNvSpPr>
            <a:spLocks noGrp="1"/>
          </p:cNvSpPr>
          <p:nvPr>
            <p:ph sz="half" idx="2"/>
          </p:nvPr>
        </p:nvSpPr>
        <p:spPr>
          <a:ln>
            <a:solidFill>
              <a:schemeClr val="tx1"/>
            </a:solidFill>
          </a:ln>
        </p:spPr>
        <p:txBody>
          <a:bodyPr/>
          <a:lstStyle/>
          <a:p>
            <a:r>
              <a:rPr lang="en-US" dirty="0" smtClean="0"/>
              <a:t>List what you can do better than your competition</a:t>
            </a:r>
            <a:endParaRPr lang="en-US" dirty="0"/>
          </a:p>
        </p:txBody>
      </p:sp>
      <p:sp>
        <p:nvSpPr>
          <p:cNvPr id="5" name="Text Placeholder 4"/>
          <p:cNvSpPr>
            <a:spLocks noGrp="1"/>
          </p:cNvSpPr>
          <p:nvPr>
            <p:ph type="body" sz="quarter" idx="3"/>
          </p:nvPr>
        </p:nvSpPr>
        <p:spPr/>
        <p:txBody>
          <a:bodyPr/>
          <a:lstStyle/>
          <a:p>
            <a:r>
              <a:rPr lang="en-US" dirty="0" smtClean="0"/>
              <a:t>What We Can Do Differently</a:t>
            </a:r>
            <a:endParaRPr lang="en-US" dirty="0"/>
          </a:p>
        </p:txBody>
      </p:sp>
      <p:sp>
        <p:nvSpPr>
          <p:cNvPr id="6" name="Content Placeholder 5"/>
          <p:cNvSpPr>
            <a:spLocks noGrp="1"/>
          </p:cNvSpPr>
          <p:nvPr>
            <p:ph sz="quarter" idx="4"/>
          </p:nvPr>
        </p:nvSpPr>
        <p:spPr>
          <a:ln>
            <a:solidFill>
              <a:schemeClr val="tx1"/>
            </a:solidFill>
          </a:ln>
        </p:spPr>
        <p:txBody>
          <a:bodyPr/>
          <a:lstStyle/>
          <a:p>
            <a:r>
              <a:rPr lang="en-US" dirty="0" smtClean="0"/>
              <a:t>List what you can do differently than you competition</a:t>
            </a:r>
            <a:endParaRPr lang="en-US" dirty="0"/>
          </a:p>
        </p:txBody>
      </p:sp>
    </p:spTree>
    <p:extLst>
      <p:ext uri="{BB962C8B-B14F-4D97-AF65-F5344CB8AC3E}">
        <p14:creationId xmlns:p14="http://schemas.microsoft.com/office/powerpoint/2010/main" val="50339569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1C7CB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solidFill>
            <a:srgbClr val="1C7CB0"/>
          </a:solidFill>
        </p:spPr>
        <p:txBody>
          <a:bodyPr/>
          <a:lstStyle/>
          <a:p>
            <a:r>
              <a:rPr lang="en-US" b="1" dirty="0" smtClean="0">
                <a:solidFill>
                  <a:srgbClr val="FED655"/>
                </a:solidFill>
              </a:rPr>
              <a:t>Step 5: </a:t>
            </a:r>
            <a:br>
              <a:rPr lang="en-US" b="1" dirty="0" smtClean="0">
                <a:solidFill>
                  <a:srgbClr val="FED655"/>
                </a:solidFill>
              </a:rPr>
            </a:br>
            <a:r>
              <a:rPr lang="en-US" b="1" dirty="0" smtClean="0">
                <a:solidFill>
                  <a:srgbClr val="FED655"/>
                </a:solidFill>
              </a:rPr>
              <a:t>Establish Brand Voice &amp; Tone</a:t>
            </a:r>
            <a:endParaRPr lang="en-US" b="1" dirty="0">
              <a:solidFill>
                <a:srgbClr val="FED655"/>
              </a:solidFill>
            </a:endParaRPr>
          </a:p>
        </p:txBody>
      </p:sp>
    </p:spTree>
    <p:extLst>
      <p:ext uri="{BB962C8B-B14F-4D97-AF65-F5344CB8AC3E}">
        <p14:creationId xmlns:p14="http://schemas.microsoft.com/office/powerpoint/2010/main" val="20774132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1C7CB0"/>
          </a:solidFill>
        </p:spPr>
        <p:txBody>
          <a:bodyPr/>
          <a:lstStyle/>
          <a:p>
            <a:r>
              <a:rPr lang="en-US" b="1" dirty="0" smtClean="0">
                <a:solidFill>
                  <a:srgbClr val="FED655"/>
                </a:solidFill>
                <a:latin typeface="+mn-lt"/>
              </a:rPr>
              <a:t>Brand Voice Description</a:t>
            </a:r>
            <a:endParaRPr lang="en-US" b="1" dirty="0">
              <a:solidFill>
                <a:srgbClr val="FED655"/>
              </a:solidFill>
              <a:latin typeface="+mn-lt"/>
            </a:endParaRPr>
          </a:p>
        </p:txBody>
      </p:sp>
      <p:sp>
        <p:nvSpPr>
          <p:cNvPr id="3" name="Content Placeholder 2"/>
          <p:cNvSpPr>
            <a:spLocks noGrp="1"/>
          </p:cNvSpPr>
          <p:nvPr>
            <p:ph idx="1"/>
          </p:nvPr>
        </p:nvSpPr>
        <p:spPr>
          <a:ln>
            <a:solidFill>
              <a:schemeClr val="tx1"/>
            </a:solidFill>
          </a:ln>
        </p:spPr>
        <p:txBody>
          <a:bodyPr>
            <a:normAutofit/>
          </a:bodyPr>
          <a:lstStyle/>
          <a:p>
            <a:pPr marL="0" indent="0">
              <a:buNone/>
            </a:pPr>
            <a:r>
              <a:rPr lang="en-US" b="1" dirty="0" smtClean="0"/>
              <a:t>Social Media Tag Line (3 words to describe your social brand voice):</a:t>
            </a:r>
          </a:p>
          <a:p>
            <a:pPr marL="0" indent="0">
              <a:buNone/>
            </a:pPr>
            <a:r>
              <a:rPr lang="en-US" dirty="0" smtClean="0"/>
              <a:t>[INSERT ADJECTIVE 1]</a:t>
            </a:r>
          </a:p>
          <a:p>
            <a:pPr marL="0" indent="0">
              <a:buNone/>
            </a:pPr>
            <a:r>
              <a:rPr lang="en-US" dirty="0" smtClean="0"/>
              <a:t>[INSERT ADJECTIVE 2]</a:t>
            </a:r>
          </a:p>
          <a:p>
            <a:pPr marL="0" indent="0">
              <a:buNone/>
            </a:pPr>
            <a:r>
              <a:rPr lang="en-US" dirty="0" smtClean="0"/>
              <a:t>[INSERT ADJECTIVE 3]</a:t>
            </a:r>
          </a:p>
          <a:p>
            <a:pPr marL="0" indent="0">
              <a:buNone/>
            </a:pPr>
            <a:endParaRPr lang="en-US" dirty="0" smtClean="0"/>
          </a:p>
          <a:p>
            <a:pPr marL="0" indent="0">
              <a:buNone/>
            </a:pPr>
            <a:r>
              <a:rPr lang="en-US" b="1" dirty="0" smtClean="0"/>
              <a:t>Social Media Mission Statement</a:t>
            </a:r>
            <a:r>
              <a:rPr lang="en-US" dirty="0" smtClean="0"/>
              <a:t>:</a:t>
            </a:r>
            <a:endParaRPr lang="en-US" dirty="0"/>
          </a:p>
          <a:p>
            <a:pPr marL="0" indent="0">
              <a:buNone/>
            </a:pPr>
            <a:r>
              <a:rPr lang="en-US" dirty="0" smtClean="0"/>
              <a:t>[INSERT YOUR BRAND] creates social content to [INSERT BENEFIT] for [INSERT AUDIENCE].</a:t>
            </a:r>
            <a:endParaRPr lang="en-US" dirty="0"/>
          </a:p>
        </p:txBody>
      </p:sp>
      <p:sp>
        <p:nvSpPr>
          <p:cNvPr id="4" name="Text Placeholder 3"/>
          <p:cNvSpPr>
            <a:spLocks noGrp="1"/>
          </p:cNvSpPr>
          <p:nvPr>
            <p:ph type="body" sz="half" idx="2"/>
          </p:nvPr>
        </p:nvSpPr>
        <p:spPr>
          <a:ln>
            <a:solidFill>
              <a:schemeClr val="tx1"/>
            </a:solidFill>
          </a:ln>
        </p:spPr>
        <p:txBody>
          <a:bodyPr/>
          <a:lstStyle/>
          <a:p>
            <a:r>
              <a:rPr lang="en-US" dirty="0" smtClean="0"/>
              <a:t>Describe your brand’s voice and personality here:</a:t>
            </a:r>
            <a:endParaRPr lang="en-US" dirty="0"/>
          </a:p>
        </p:txBody>
      </p:sp>
    </p:spTree>
    <p:extLst>
      <p:ext uri="{BB962C8B-B14F-4D97-AF65-F5344CB8AC3E}">
        <p14:creationId xmlns:p14="http://schemas.microsoft.com/office/powerpoint/2010/main" val="170725360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1C7CB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solidFill>
            <a:srgbClr val="1C7CB0"/>
          </a:solidFill>
        </p:spPr>
        <p:txBody>
          <a:bodyPr/>
          <a:lstStyle/>
          <a:p>
            <a:r>
              <a:rPr lang="en-US" b="1" dirty="0" smtClean="0">
                <a:solidFill>
                  <a:srgbClr val="FED655"/>
                </a:solidFill>
              </a:rPr>
              <a:t>Step 6: </a:t>
            </a:r>
            <a:br>
              <a:rPr lang="en-US" b="1" dirty="0" smtClean="0">
                <a:solidFill>
                  <a:srgbClr val="FED655"/>
                </a:solidFill>
              </a:rPr>
            </a:br>
            <a:r>
              <a:rPr lang="en-US" b="1" dirty="0" smtClean="0">
                <a:solidFill>
                  <a:srgbClr val="FED655"/>
                </a:solidFill>
              </a:rPr>
              <a:t>Social Media Content Strategy</a:t>
            </a:r>
            <a:endParaRPr lang="en-US" b="1" dirty="0">
              <a:solidFill>
                <a:srgbClr val="FED655"/>
              </a:solidFill>
            </a:endParaRPr>
          </a:p>
        </p:txBody>
      </p:sp>
    </p:spTree>
    <p:extLst>
      <p:ext uri="{BB962C8B-B14F-4D97-AF65-F5344CB8AC3E}">
        <p14:creationId xmlns:p14="http://schemas.microsoft.com/office/powerpoint/2010/main" val="7155362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1C7CB0"/>
          </a:solidFill>
        </p:spPr>
        <p:txBody>
          <a:bodyPr/>
          <a:lstStyle/>
          <a:p>
            <a:pPr algn="ctr"/>
            <a:r>
              <a:rPr lang="en-US" b="1" dirty="0" smtClean="0">
                <a:solidFill>
                  <a:srgbClr val="FED655"/>
                </a:solidFill>
              </a:rPr>
              <a:t>Table Of Contents</a:t>
            </a:r>
            <a:endParaRPr lang="en-US" b="1" dirty="0">
              <a:solidFill>
                <a:srgbClr val="FED655"/>
              </a:solidFill>
            </a:endParaRPr>
          </a:p>
        </p:txBody>
      </p:sp>
      <p:sp>
        <p:nvSpPr>
          <p:cNvPr id="3" name="Content Placeholder 2"/>
          <p:cNvSpPr>
            <a:spLocks noGrp="1"/>
          </p:cNvSpPr>
          <p:nvPr>
            <p:ph idx="1"/>
          </p:nvPr>
        </p:nvSpPr>
        <p:spPr/>
        <p:txBody>
          <a:bodyPr/>
          <a:lstStyle/>
          <a:p>
            <a:pPr marL="457200" indent="-457200">
              <a:buFont typeface="+mj-lt"/>
              <a:buAutoNum type="arabicPeriod"/>
            </a:pPr>
            <a:r>
              <a:rPr lang="en-US" b="1" dirty="0" smtClean="0"/>
              <a:t>Establish Goals</a:t>
            </a:r>
          </a:p>
          <a:p>
            <a:pPr marL="457200" indent="-457200">
              <a:buFont typeface="+mj-lt"/>
              <a:buAutoNum type="arabicPeriod"/>
            </a:pPr>
            <a:r>
              <a:rPr lang="en-US" b="1" dirty="0" smtClean="0"/>
              <a:t>Social Media Audit</a:t>
            </a:r>
          </a:p>
          <a:p>
            <a:pPr marL="457200" indent="-457200">
              <a:buFont typeface="+mj-lt"/>
              <a:buAutoNum type="arabicPeriod"/>
            </a:pPr>
            <a:r>
              <a:rPr lang="en-US" b="1" dirty="0" smtClean="0"/>
              <a:t>Establish Your Target Audience</a:t>
            </a:r>
          </a:p>
          <a:p>
            <a:pPr marL="457200" indent="-457200">
              <a:buFont typeface="+mj-lt"/>
              <a:buAutoNum type="arabicPeriod"/>
            </a:pPr>
            <a:r>
              <a:rPr lang="en-US" b="1" dirty="0" smtClean="0"/>
              <a:t>Competitive Analysis</a:t>
            </a:r>
          </a:p>
          <a:p>
            <a:pPr marL="457200" indent="-457200">
              <a:buFont typeface="+mj-lt"/>
              <a:buAutoNum type="arabicPeriod"/>
            </a:pPr>
            <a:r>
              <a:rPr lang="en-US" b="1" dirty="0" smtClean="0"/>
              <a:t>Establish Brand Voice &amp; Tone</a:t>
            </a:r>
          </a:p>
          <a:p>
            <a:pPr marL="457200" indent="-457200">
              <a:buFont typeface="+mj-lt"/>
              <a:buAutoNum type="arabicPeriod"/>
            </a:pPr>
            <a:r>
              <a:rPr lang="en-US" b="1" dirty="0" smtClean="0"/>
              <a:t>Build Your Social Media Content Strategy</a:t>
            </a:r>
          </a:p>
          <a:p>
            <a:pPr marL="457200" indent="-457200">
              <a:buFont typeface="+mj-lt"/>
              <a:buAutoNum type="arabicPeriod"/>
            </a:pPr>
            <a:r>
              <a:rPr lang="en-US" b="1" dirty="0" smtClean="0"/>
              <a:t>Social Media Marketing Measurement</a:t>
            </a:r>
          </a:p>
          <a:p>
            <a:pPr marL="457200" indent="-457200">
              <a:buFont typeface="+mj-lt"/>
              <a:buAutoNum type="arabicPeriod"/>
            </a:pPr>
            <a:endParaRPr lang="en-US" dirty="0"/>
          </a:p>
        </p:txBody>
      </p:sp>
    </p:spTree>
    <p:extLst>
      <p:ext uri="{BB962C8B-B14F-4D97-AF65-F5344CB8AC3E}">
        <p14:creationId xmlns:p14="http://schemas.microsoft.com/office/powerpoint/2010/main" val="105120844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1C7CB0"/>
          </a:solidFill>
        </p:spPr>
        <p:txBody>
          <a:bodyPr/>
          <a:lstStyle/>
          <a:p>
            <a:r>
              <a:rPr lang="en-US" b="1" dirty="0" smtClean="0">
                <a:solidFill>
                  <a:srgbClr val="FED655"/>
                </a:solidFill>
              </a:rPr>
              <a:t>Content Curation Source List</a:t>
            </a:r>
            <a:endParaRPr lang="en-US" b="1" dirty="0">
              <a:solidFill>
                <a:srgbClr val="FED655"/>
              </a:solidFill>
            </a:endParaRPr>
          </a:p>
        </p:txBody>
      </p:sp>
      <p:sp>
        <p:nvSpPr>
          <p:cNvPr id="3" name="Content Placeholder 2"/>
          <p:cNvSpPr>
            <a:spLocks noGrp="1"/>
          </p:cNvSpPr>
          <p:nvPr>
            <p:ph idx="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US" b="1" dirty="0" smtClean="0"/>
              <a:t>Trusted Content Sources</a:t>
            </a:r>
          </a:p>
          <a:p>
            <a:pPr marL="0" marR="0" lvl="0" indent="0" defTabSz="914400" eaLnBrk="1" fontAlgn="auto" latinLnBrk="0" hangingPunct="1">
              <a:lnSpc>
                <a:spcPct val="100000"/>
              </a:lnSpc>
              <a:spcBef>
                <a:spcPts val="0"/>
              </a:spcBef>
              <a:spcAft>
                <a:spcPts val="0"/>
              </a:spcAft>
              <a:buClrTx/>
              <a:buSzTx/>
              <a:buFontTx/>
              <a:buNone/>
              <a:tabLst/>
              <a:defRPr/>
            </a:pPr>
            <a:r>
              <a:rPr lang="en-US" dirty="0" smtClean="0"/>
              <a:t>List trusted sources you’ll share content from </a:t>
            </a:r>
            <a:r>
              <a:rPr lang="is-IS" dirty="0" smtClean="0"/>
              <a:t>…</a:t>
            </a:r>
          </a:p>
          <a:p>
            <a:pPr marL="0" marR="0" lvl="0" indent="0" defTabSz="914400" eaLnBrk="1" fontAlgn="auto" latinLnBrk="0" hangingPunct="1">
              <a:lnSpc>
                <a:spcPct val="100000"/>
              </a:lnSpc>
              <a:spcBef>
                <a:spcPts val="0"/>
              </a:spcBef>
              <a:spcAft>
                <a:spcPts val="0"/>
              </a:spcAft>
              <a:buClrTx/>
              <a:buSzTx/>
              <a:buFontTx/>
              <a:buNone/>
              <a:tabLst/>
              <a:defRPr/>
            </a:pP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121542939"/>
              </p:ext>
            </p:extLst>
          </p:nvPr>
        </p:nvGraphicFramePr>
        <p:xfrm>
          <a:off x="628650" y="2581153"/>
          <a:ext cx="7886700" cy="3566160"/>
        </p:xfrm>
        <a:graphic>
          <a:graphicData uri="http://schemas.openxmlformats.org/drawingml/2006/table">
            <a:tbl>
              <a:tblPr firstRow="1" bandRow="1">
                <a:tableStyleId>{5C22544A-7EE6-4342-B048-85BDC9FD1C3A}</a:tableStyleId>
              </a:tblPr>
              <a:tblGrid>
                <a:gridCol w="3943350"/>
                <a:gridCol w="3943350"/>
              </a:tblGrid>
              <a:tr h="254651">
                <a:tc>
                  <a:txBody>
                    <a:bodyPr/>
                    <a:lstStyle/>
                    <a:p>
                      <a:r>
                        <a:rPr lang="en-US" dirty="0" smtClean="0"/>
                        <a:t>Source</a:t>
                      </a:r>
                      <a:r>
                        <a:rPr lang="en-US" baseline="0" dirty="0" smtClean="0"/>
                        <a:t> Name</a:t>
                      </a:r>
                      <a:endParaRPr lang="en-US" dirty="0"/>
                    </a:p>
                  </a:txBody>
                  <a:tcPr/>
                </a:tc>
                <a:tc>
                  <a:txBody>
                    <a:bodyPr/>
                    <a:lstStyle/>
                    <a:p>
                      <a:r>
                        <a:rPr lang="en-US" dirty="0" smtClean="0"/>
                        <a:t>Source URL</a:t>
                      </a:r>
                      <a:endParaRPr lang="en-US" dirty="0"/>
                    </a:p>
                  </a:txBody>
                  <a:tcPr/>
                </a:tc>
              </a:tr>
              <a:tr h="254651">
                <a:tc>
                  <a:txBody>
                    <a:bodyPr/>
                    <a:lstStyle/>
                    <a:p>
                      <a:endParaRPr lang="en-US"/>
                    </a:p>
                  </a:txBody>
                  <a:tcPr/>
                </a:tc>
                <a:tc>
                  <a:txBody>
                    <a:bodyPr/>
                    <a:lstStyle/>
                    <a:p>
                      <a:endParaRPr lang="en-US"/>
                    </a:p>
                  </a:txBody>
                  <a:tcPr/>
                </a:tc>
              </a:tr>
              <a:tr h="254651">
                <a:tc>
                  <a:txBody>
                    <a:bodyPr/>
                    <a:lstStyle/>
                    <a:p>
                      <a:endParaRPr lang="en-US"/>
                    </a:p>
                  </a:txBody>
                  <a:tcPr/>
                </a:tc>
                <a:tc>
                  <a:txBody>
                    <a:bodyPr/>
                    <a:lstStyle/>
                    <a:p>
                      <a:endParaRPr lang="en-US"/>
                    </a:p>
                  </a:txBody>
                  <a:tcPr/>
                </a:tc>
              </a:tr>
              <a:tr h="254651">
                <a:tc>
                  <a:txBody>
                    <a:bodyPr/>
                    <a:lstStyle/>
                    <a:p>
                      <a:endParaRPr lang="en-US"/>
                    </a:p>
                  </a:txBody>
                  <a:tcPr/>
                </a:tc>
                <a:tc>
                  <a:txBody>
                    <a:bodyPr/>
                    <a:lstStyle/>
                    <a:p>
                      <a:endParaRPr lang="en-US"/>
                    </a:p>
                  </a:txBody>
                  <a:tcPr/>
                </a:tc>
              </a:tr>
              <a:tr h="254651">
                <a:tc>
                  <a:txBody>
                    <a:bodyPr/>
                    <a:lstStyle/>
                    <a:p>
                      <a:endParaRPr lang="en-US"/>
                    </a:p>
                  </a:txBody>
                  <a:tcPr/>
                </a:tc>
                <a:tc>
                  <a:txBody>
                    <a:bodyPr/>
                    <a:lstStyle/>
                    <a:p>
                      <a:endParaRPr lang="en-US"/>
                    </a:p>
                  </a:txBody>
                  <a:tcPr/>
                </a:tc>
              </a:tr>
              <a:tr h="254651">
                <a:tc>
                  <a:txBody>
                    <a:bodyPr/>
                    <a:lstStyle/>
                    <a:p>
                      <a:endParaRPr lang="en-US"/>
                    </a:p>
                  </a:txBody>
                  <a:tcPr/>
                </a:tc>
                <a:tc>
                  <a:txBody>
                    <a:bodyPr/>
                    <a:lstStyle/>
                    <a:p>
                      <a:endParaRPr lang="en-US"/>
                    </a:p>
                  </a:txBody>
                  <a:tcPr/>
                </a:tc>
              </a:tr>
              <a:tr h="254651">
                <a:tc>
                  <a:txBody>
                    <a:bodyPr/>
                    <a:lstStyle/>
                    <a:p>
                      <a:endParaRPr lang="en-US"/>
                    </a:p>
                  </a:txBody>
                  <a:tcPr/>
                </a:tc>
                <a:tc>
                  <a:txBody>
                    <a:bodyPr/>
                    <a:lstStyle/>
                    <a:p>
                      <a:endParaRPr lang="en-US"/>
                    </a:p>
                  </a:txBody>
                  <a:tcPr/>
                </a:tc>
              </a:tr>
              <a:tr h="254651">
                <a:tc>
                  <a:txBody>
                    <a:bodyPr/>
                    <a:lstStyle/>
                    <a:p>
                      <a:endParaRPr lang="en-US" dirty="0"/>
                    </a:p>
                  </a:txBody>
                  <a:tcPr/>
                </a:tc>
                <a:tc>
                  <a:txBody>
                    <a:bodyPr/>
                    <a:lstStyle/>
                    <a:p>
                      <a:endParaRPr lang="en-US" dirty="0"/>
                    </a:p>
                  </a:txBody>
                  <a:tcPr/>
                </a:tc>
              </a:tr>
              <a:tr h="254651">
                <a:tc>
                  <a:txBody>
                    <a:bodyPr/>
                    <a:lstStyle/>
                    <a:p>
                      <a:endParaRPr lang="en-US" dirty="0"/>
                    </a:p>
                  </a:txBody>
                  <a:tcPr/>
                </a:tc>
                <a:tc>
                  <a:txBody>
                    <a:bodyPr/>
                    <a:lstStyle/>
                    <a:p>
                      <a:endParaRPr lang="en-US" dirty="0"/>
                    </a:p>
                  </a:txBody>
                  <a:tcPr/>
                </a:tc>
              </a:tr>
              <a:tr h="254651">
                <a:tc>
                  <a:txBody>
                    <a:bodyPr/>
                    <a:lstStyle/>
                    <a:p>
                      <a:endParaRPr lang="en-US" dirty="0"/>
                    </a:p>
                  </a:txBody>
                  <a:tcPr/>
                </a:tc>
                <a:tc>
                  <a:txBody>
                    <a:bodyPr/>
                    <a:lstStyle/>
                    <a:p>
                      <a:endParaRPr lang="en-US" dirty="0"/>
                    </a:p>
                  </a:txBody>
                  <a:tcPr/>
                </a:tc>
              </a:tr>
              <a:tr h="254651">
                <a:tc>
                  <a:txBody>
                    <a:bodyPr/>
                    <a:lstStyle/>
                    <a:p>
                      <a:endParaRPr lang="en-US" dirty="0"/>
                    </a:p>
                  </a:txBody>
                  <a:tcPr/>
                </a:tc>
                <a:tc>
                  <a:txBody>
                    <a:bodyPr/>
                    <a:lstStyle/>
                    <a:p>
                      <a:endParaRPr lang="en-US" dirty="0"/>
                    </a:p>
                  </a:txBody>
                  <a:tcPr/>
                </a:tc>
              </a:tr>
              <a:tr h="254651">
                <a:tc>
                  <a:txBody>
                    <a:bodyPr/>
                    <a:lstStyle/>
                    <a:p>
                      <a:endParaRPr lang="en-US"/>
                    </a:p>
                  </a:txBody>
                  <a:tcPr/>
                </a:tc>
                <a:tc>
                  <a:txBody>
                    <a:bodyPr/>
                    <a:lstStyle/>
                    <a:p>
                      <a:endParaRPr lang="en-US" dirty="0"/>
                    </a:p>
                  </a:txBody>
                  <a:tcPr/>
                </a:tc>
              </a:tr>
            </a:tbl>
          </a:graphicData>
        </a:graphic>
      </p:graphicFrame>
    </p:spTree>
    <p:extLst>
      <p:ext uri="{BB962C8B-B14F-4D97-AF65-F5344CB8AC3E}">
        <p14:creationId xmlns:p14="http://schemas.microsoft.com/office/powerpoint/2010/main" val="169959813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1C7CB0"/>
          </a:solidFill>
        </p:spPr>
        <p:txBody>
          <a:bodyPr/>
          <a:lstStyle/>
          <a:p>
            <a:r>
              <a:rPr lang="en-US" b="1" dirty="0" smtClean="0">
                <a:solidFill>
                  <a:srgbClr val="FED655"/>
                </a:solidFill>
              </a:rPr>
              <a:t>What Social Media Content Will We Create?</a:t>
            </a:r>
            <a:endParaRPr lang="en-US" b="1" dirty="0">
              <a:solidFill>
                <a:srgbClr val="FED655"/>
              </a:solidFill>
            </a:endParaRPr>
          </a:p>
        </p:txBody>
      </p:sp>
      <p:sp>
        <p:nvSpPr>
          <p:cNvPr id="3" name="Content Placeholder 2"/>
          <p:cNvSpPr>
            <a:spLocks noGrp="1"/>
          </p:cNvSpPr>
          <p:nvPr>
            <p:ph idx="1"/>
          </p:nvPr>
        </p:nvSpPr>
        <p:spPr>
          <a:ln>
            <a:solidFill>
              <a:schemeClr val="tx1"/>
            </a:solidFill>
          </a:ln>
        </p:spPr>
        <p:txBody>
          <a:bodyPr>
            <a:norm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b="1" dirty="0" smtClean="0"/>
              <a:t>Content Types We Will Create:</a:t>
            </a:r>
          </a:p>
          <a:p>
            <a:pPr marL="0" marR="0" lvl="0" indent="0" defTabSz="914400" eaLnBrk="1" fontAlgn="auto" latinLnBrk="0" hangingPunct="1">
              <a:lnSpc>
                <a:spcPct val="100000"/>
              </a:lnSpc>
              <a:spcBef>
                <a:spcPts val="0"/>
              </a:spcBef>
              <a:spcAft>
                <a:spcPts val="0"/>
              </a:spcAft>
              <a:buClrTx/>
              <a:buSzTx/>
              <a:buFontTx/>
              <a:buNone/>
              <a:tabLst/>
              <a:defRPr/>
            </a:pPr>
            <a:r>
              <a:rPr lang="en-US" dirty="0" smtClean="0"/>
              <a:t>List here </a:t>
            </a:r>
            <a:r>
              <a:rPr lang="is-IS" dirty="0" smtClean="0"/>
              <a:t>….</a:t>
            </a:r>
          </a:p>
          <a:p>
            <a:pPr marL="0" marR="0" lvl="0" indent="0" defTabSz="914400" eaLnBrk="1" fontAlgn="auto" latinLnBrk="0" hangingPunct="1">
              <a:lnSpc>
                <a:spcPct val="100000"/>
              </a:lnSpc>
              <a:spcBef>
                <a:spcPts val="0"/>
              </a:spcBef>
              <a:spcAft>
                <a:spcPts val="0"/>
              </a:spcAft>
              <a:buClrTx/>
              <a:buSzTx/>
              <a:buFontTx/>
              <a:buNone/>
              <a:tabLst/>
              <a:defRPr/>
            </a:pPr>
            <a:endParaRPr lang="is-IS" dirty="0"/>
          </a:p>
          <a:p>
            <a:pPr marL="0" marR="0" lvl="0" indent="0" defTabSz="914400" eaLnBrk="1" fontAlgn="auto" latinLnBrk="0" hangingPunct="1">
              <a:lnSpc>
                <a:spcPct val="100000"/>
              </a:lnSpc>
              <a:spcBef>
                <a:spcPts val="0"/>
              </a:spcBef>
              <a:spcAft>
                <a:spcPts val="0"/>
              </a:spcAft>
              <a:buClrTx/>
              <a:buSzTx/>
              <a:buFontTx/>
              <a:buNone/>
              <a:tabLst/>
              <a:defRPr/>
            </a:pPr>
            <a:endParaRPr lang="is-IS" dirty="0" smtClean="0"/>
          </a:p>
          <a:p>
            <a:pPr marL="0" marR="0" lvl="0" indent="0" defTabSz="914400" eaLnBrk="1" fontAlgn="auto" latinLnBrk="0" hangingPunct="1">
              <a:lnSpc>
                <a:spcPct val="100000"/>
              </a:lnSpc>
              <a:spcBef>
                <a:spcPts val="0"/>
              </a:spcBef>
              <a:spcAft>
                <a:spcPts val="0"/>
              </a:spcAft>
              <a:buClrTx/>
              <a:buSzTx/>
              <a:buFontTx/>
              <a:buNone/>
              <a:tabLst/>
              <a:defRPr/>
            </a:pPr>
            <a:endParaRPr lang="is-IS" dirty="0"/>
          </a:p>
          <a:p>
            <a:pPr marL="0" marR="0" lvl="0" indent="0" defTabSz="914400" eaLnBrk="1" fontAlgn="auto" latinLnBrk="0" hangingPunct="1">
              <a:lnSpc>
                <a:spcPct val="100000"/>
              </a:lnSpc>
              <a:spcBef>
                <a:spcPts val="0"/>
              </a:spcBef>
              <a:spcAft>
                <a:spcPts val="0"/>
              </a:spcAft>
              <a:buClrTx/>
              <a:buSzTx/>
              <a:buFontTx/>
              <a:buNone/>
              <a:tabLst/>
              <a:defRPr/>
            </a:pPr>
            <a:endParaRPr lang="is-IS" b="1" dirty="0" smtClean="0"/>
          </a:p>
          <a:p>
            <a:pPr marL="0" marR="0" lvl="0" indent="0" defTabSz="914400" eaLnBrk="1" fontAlgn="auto" latinLnBrk="0" hangingPunct="1">
              <a:lnSpc>
                <a:spcPct val="100000"/>
              </a:lnSpc>
              <a:spcBef>
                <a:spcPts val="0"/>
              </a:spcBef>
              <a:spcAft>
                <a:spcPts val="0"/>
              </a:spcAft>
              <a:buClrTx/>
              <a:buSzTx/>
              <a:buFontTx/>
              <a:buNone/>
              <a:tabLst/>
              <a:defRPr/>
            </a:pPr>
            <a:r>
              <a:rPr lang="is-IS" b="1" dirty="0" smtClean="0"/>
              <a:t>Content Types We Will Curate:</a:t>
            </a:r>
          </a:p>
          <a:p>
            <a:pPr marL="0" marR="0" lvl="0" indent="0" defTabSz="914400" eaLnBrk="1" fontAlgn="auto" latinLnBrk="0" hangingPunct="1">
              <a:lnSpc>
                <a:spcPct val="100000"/>
              </a:lnSpc>
              <a:spcBef>
                <a:spcPts val="0"/>
              </a:spcBef>
              <a:spcAft>
                <a:spcPts val="0"/>
              </a:spcAft>
              <a:buClrTx/>
              <a:buSzTx/>
              <a:buFontTx/>
              <a:buNone/>
              <a:tabLst/>
              <a:defRPr/>
            </a:pPr>
            <a:r>
              <a:rPr lang="is-IS" dirty="0" smtClean="0"/>
              <a:t>List here ...</a:t>
            </a:r>
            <a:endParaRPr lang="is-IS" dirty="0"/>
          </a:p>
          <a:p>
            <a:pPr marL="0" marR="0" lvl="0" indent="0" defTabSz="914400" eaLnBrk="1" fontAlgn="auto" latinLnBrk="0" hangingPunct="1">
              <a:lnSpc>
                <a:spcPct val="100000"/>
              </a:lnSpc>
              <a:spcBef>
                <a:spcPts val="0"/>
              </a:spcBef>
              <a:spcAft>
                <a:spcPts val="0"/>
              </a:spcAft>
              <a:buClrTx/>
              <a:buSzTx/>
              <a:buFontTx/>
              <a:buNone/>
              <a:tabLst/>
              <a:defRPr/>
            </a:pPr>
            <a:endParaRPr lang="is-IS" dirty="0" smtClean="0"/>
          </a:p>
          <a:p>
            <a:pPr marL="0" marR="0" lvl="0" indent="0" defTabSz="914400" eaLnBrk="1" fontAlgn="auto" latinLnBrk="0" hangingPunct="1">
              <a:lnSpc>
                <a:spcPct val="100000"/>
              </a:lnSpc>
              <a:spcBef>
                <a:spcPts val="0"/>
              </a:spcBef>
              <a:spcAft>
                <a:spcPts val="0"/>
              </a:spcAft>
              <a:buClrTx/>
              <a:buSzTx/>
              <a:buFontTx/>
              <a:buNone/>
              <a:tabLst/>
              <a:defRPr/>
            </a:pPr>
            <a:endParaRPr lang="is-IS" dirty="0" smtClean="0"/>
          </a:p>
          <a:p>
            <a:pPr marL="0" marR="0" lvl="0" indent="0" defTabSz="914400" eaLnBrk="1" fontAlgn="auto" latinLnBrk="0" hangingPunct="1">
              <a:lnSpc>
                <a:spcPct val="100000"/>
              </a:lnSpc>
              <a:spcBef>
                <a:spcPts val="0"/>
              </a:spcBef>
              <a:spcAft>
                <a:spcPts val="0"/>
              </a:spcAft>
              <a:buClrTx/>
              <a:buSzTx/>
              <a:buFontTx/>
              <a:buNone/>
              <a:tabLst/>
              <a:defRPr/>
            </a:pPr>
            <a:endParaRPr lang="is-IS" dirty="0"/>
          </a:p>
        </p:txBody>
      </p:sp>
    </p:spTree>
    <p:extLst>
      <p:ext uri="{BB962C8B-B14F-4D97-AF65-F5344CB8AC3E}">
        <p14:creationId xmlns:p14="http://schemas.microsoft.com/office/powerpoint/2010/main" val="61966732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1C7CB0"/>
          </a:solidFill>
        </p:spPr>
        <p:txBody>
          <a:bodyPr/>
          <a:lstStyle/>
          <a:p>
            <a:r>
              <a:rPr lang="en-US" b="1" dirty="0" smtClean="0">
                <a:solidFill>
                  <a:srgbClr val="FED655"/>
                </a:solidFill>
              </a:rPr>
              <a:t>What Purpose Will Our Content Serve?</a:t>
            </a:r>
            <a:endParaRPr lang="en-US" b="1" dirty="0">
              <a:solidFill>
                <a:srgbClr val="FED655"/>
              </a:solidFill>
            </a:endParaRPr>
          </a:p>
        </p:txBody>
      </p:sp>
      <p:sp>
        <p:nvSpPr>
          <p:cNvPr id="6" name="Content Placeholder 5"/>
          <p:cNvSpPr>
            <a:spLocks noGrp="1"/>
          </p:cNvSpPr>
          <p:nvPr>
            <p:ph sz="half" idx="1"/>
          </p:nvPr>
        </p:nvSpPr>
        <p:spPr>
          <a:ln>
            <a:solidFill>
              <a:schemeClr val="tx1"/>
            </a:solidFill>
          </a:ln>
        </p:spPr>
        <p:txBody>
          <a:bodyPr>
            <a:normAutofit lnSpcReduction="10000"/>
          </a:bodyPr>
          <a:lstStyle/>
          <a:p>
            <a:pPr marL="0" marR="0" lvl="0" indent="0" defTabSz="914400" eaLnBrk="1" fontAlgn="auto" latinLnBrk="0" hangingPunct="1">
              <a:lnSpc>
                <a:spcPct val="100000"/>
              </a:lnSpc>
              <a:spcBef>
                <a:spcPts val="0"/>
              </a:spcBef>
              <a:spcAft>
                <a:spcPts val="0"/>
              </a:spcAft>
              <a:buClrTx/>
              <a:buSzTx/>
              <a:buFontTx/>
              <a:buNone/>
              <a:tabLst/>
              <a:defRPr/>
            </a:pPr>
            <a:r>
              <a:rPr lang="en-US" b="1" dirty="0" smtClean="0"/>
              <a:t>Original Content</a:t>
            </a:r>
          </a:p>
          <a:p>
            <a:pPr marL="0" marR="0" lvl="0" indent="0" defTabSz="914400" eaLnBrk="1" fontAlgn="auto" latinLnBrk="0" hangingPunct="1">
              <a:lnSpc>
                <a:spcPct val="100000"/>
              </a:lnSpc>
              <a:spcBef>
                <a:spcPts val="0"/>
              </a:spcBef>
              <a:spcAft>
                <a:spcPts val="0"/>
              </a:spcAft>
              <a:buClrTx/>
              <a:buSzTx/>
              <a:buFontTx/>
              <a:buNone/>
              <a:tabLst/>
              <a:defRPr/>
            </a:pPr>
            <a:endParaRPr lang="en-US" dirty="0"/>
          </a:p>
          <a:p>
            <a:pPr marL="0" marR="0" lvl="0" indent="0" defTabSz="914400" eaLnBrk="1" fontAlgn="auto" latinLnBrk="0" hangingPunct="1">
              <a:lnSpc>
                <a:spcPct val="100000"/>
              </a:lnSpc>
              <a:spcBef>
                <a:spcPts val="0"/>
              </a:spcBef>
              <a:spcAft>
                <a:spcPts val="0"/>
              </a:spcAft>
              <a:buClrTx/>
              <a:buSzTx/>
              <a:buFontTx/>
              <a:buNone/>
              <a:tabLst/>
              <a:defRPr/>
            </a:pPr>
            <a:r>
              <a:rPr lang="en-US" dirty="0" smtClean="0"/>
              <a:t>[  ] Entertain</a:t>
            </a:r>
          </a:p>
          <a:p>
            <a:pPr marL="0" marR="0" lvl="0" indent="0" defTabSz="914400" eaLnBrk="1" fontAlgn="auto" latinLnBrk="0" hangingPunct="1">
              <a:lnSpc>
                <a:spcPct val="100000"/>
              </a:lnSpc>
              <a:spcBef>
                <a:spcPts val="0"/>
              </a:spcBef>
              <a:spcAft>
                <a:spcPts val="0"/>
              </a:spcAft>
              <a:buClrTx/>
              <a:buSzTx/>
              <a:buFontTx/>
              <a:buNone/>
              <a:tabLst/>
              <a:defRPr/>
            </a:pPr>
            <a:endParaRPr lang="en-US" dirty="0"/>
          </a:p>
          <a:p>
            <a:pPr marL="0" marR="0" lvl="0" indent="0" defTabSz="914400" eaLnBrk="1" fontAlgn="auto" latinLnBrk="0" hangingPunct="1">
              <a:lnSpc>
                <a:spcPct val="100000"/>
              </a:lnSpc>
              <a:spcBef>
                <a:spcPts val="0"/>
              </a:spcBef>
              <a:spcAft>
                <a:spcPts val="0"/>
              </a:spcAft>
              <a:buClrTx/>
              <a:buSzTx/>
              <a:buFontTx/>
              <a:buNone/>
              <a:tabLst/>
              <a:defRPr/>
            </a:pPr>
            <a:r>
              <a:rPr lang="en-US" dirty="0" smtClean="0"/>
              <a:t>[  ] Inform</a:t>
            </a:r>
          </a:p>
          <a:p>
            <a:pPr marL="0" marR="0" lvl="0" indent="0" defTabSz="914400" eaLnBrk="1" fontAlgn="auto" latinLnBrk="0" hangingPunct="1">
              <a:lnSpc>
                <a:spcPct val="100000"/>
              </a:lnSpc>
              <a:spcBef>
                <a:spcPts val="0"/>
              </a:spcBef>
              <a:spcAft>
                <a:spcPts val="0"/>
              </a:spcAft>
              <a:buClrTx/>
              <a:buSzTx/>
              <a:buFontTx/>
              <a:buNone/>
              <a:tabLst/>
              <a:defRPr/>
            </a:pPr>
            <a:endParaRPr lang="en-US" dirty="0"/>
          </a:p>
          <a:p>
            <a:pPr marL="0" marR="0" lvl="0" indent="0" defTabSz="914400" eaLnBrk="1" fontAlgn="auto" latinLnBrk="0" hangingPunct="1">
              <a:lnSpc>
                <a:spcPct val="100000"/>
              </a:lnSpc>
              <a:spcBef>
                <a:spcPts val="0"/>
              </a:spcBef>
              <a:spcAft>
                <a:spcPts val="0"/>
              </a:spcAft>
              <a:buClrTx/>
              <a:buSzTx/>
              <a:buFontTx/>
              <a:buNone/>
              <a:tabLst/>
              <a:defRPr/>
            </a:pPr>
            <a:r>
              <a:rPr lang="en-US" dirty="0" smtClean="0"/>
              <a:t>[  ] Promote products/services</a:t>
            </a:r>
          </a:p>
          <a:p>
            <a:pPr marL="0" marR="0" lvl="0" indent="0" defTabSz="914400" eaLnBrk="1" fontAlgn="auto" latinLnBrk="0" hangingPunct="1">
              <a:lnSpc>
                <a:spcPct val="100000"/>
              </a:lnSpc>
              <a:spcBef>
                <a:spcPts val="0"/>
              </a:spcBef>
              <a:spcAft>
                <a:spcPts val="0"/>
              </a:spcAft>
              <a:buClrTx/>
              <a:buSzTx/>
              <a:buFontTx/>
              <a:buNone/>
              <a:tabLst/>
              <a:defRPr/>
            </a:pPr>
            <a:endParaRPr lang="en-US" dirty="0"/>
          </a:p>
          <a:p>
            <a:pPr marL="0" marR="0" lvl="0" indent="0" defTabSz="914400" eaLnBrk="1" fontAlgn="auto" latinLnBrk="0" hangingPunct="1">
              <a:lnSpc>
                <a:spcPct val="100000"/>
              </a:lnSpc>
              <a:spcBef>
                <a:spcPts val="0"/>
              </a:spcBef>
              <a:spcAft>
                <a:spcPts val="0"/>
              </a:spcAft>
              <a:buClrTx/>
              <a:buSzTx/>
              <a:buFontTx/>
              <a:buNone/>
              <a:tabLst/>
              <a:defRPr/>
            </a:pPr>
            <a:r>
              <a:rPr lang="en-US" dirty="0" smtClean="0"/>
              <a:t>[  ] Promote content (blog posts, </a:t>
            </a:r>
            <a:r>
              <a:rPr lang="en-US" dirty="0" err="1" smtClean="0"/>
              <a:t>ebooks</a:t>
            </a:r>
            <a:r>
              <a:rPr lang="en-US" dirty="0" smtClean="0"/>
              <a:t>, landing pages, </a:t>
            </a:r>
            <a:r>
              <a:rPr lang="en-US" dirty="0" err="1" smtClean="0"/>
              <a:t>etc</a:t>
            </a:r>
            <a:r>
              <a:rPr lang="en-US" dirty="0" smtClean="0"/>
              <a:t>).</a:t>
            </a:r>
            <a:endParaRPr lang="en-US" dirty="0"/>
          </a:p>
          <a:p>
            <a:pPr marL="0" marR="0" lvl="0" indent="0" defTabSz="914400" eaLnBrk="1" fontAlgn="auto" latinLnBrk="0" hangingPunct="1">
              <a:lnSpc>
                <a:spcPct val="100000"/>
              </a:lnSpc>
              <a:spcBef>
                <a:spcPts val="0"/>
              </a:spcBef>
              <a:spcAft>
                <a:spcPts val="0"/>
              </a:spcAft>
              <a:buClrTx/>
              <a:buSzTx/>
              <a:buFontTx/>
              <a:buNone/>
              <a:tabLst/>
              <a:defRPr/>
            </a:pPr>
            <a:endParaRPr lang="en-US" dirty="0" smtClean="0"/>
          </a:p>
          <a:p>
            <a:pPr marL="0" marR="0" lvl="0" indent="0" defTabSz="914400" eaLnBrk="1" fontAlgn="auto" latinLnBrk="0" hangingPunct="1">
              <a:lnSpc>
                <a:spcPct val="100000"/>
              </a:lnSpc>
              <a:spcBef>
                <a:spcPts val="0"/>
              </a:spcBef>
              <a:spcAft>
                <a:spcPts val="0"/>
              </a:spcAft>
              <a:buClrTx/>
              <a:buSzTx/>
              <a:buFontTx/>
              <a:buNone/>
              <a:tabLst/>
              <a:defRPr/>
            </a:pPr>
            <a:r>
              <a:rPr lang="en-US" dirty="0" smtClean="0"/>
              <a:t>[  ] Promote partners</a:t>
            </a:r>
          </a:p>
          <a:p>
            <a:pPr marL="0" marR="0" lvl="0" indent="0" defTabSz="914400" eaLnBrk="1" fontAlgn="auto" latinLnBrk="0" hangingPunct="1">
              <a:lnSpc>
                <a:spcPct val="100000"/>
              </a:lnSpc>
              <a:spcBef>
                <a:spcPts val="0"/>
              </a:spcBef>
              <a:spcAft>
                <a:spcPts val="0"/>
              </a:spcAft>
              <a:buClrTx/>
              <a:buSzTx/>
              <a:buFontTx/>
              <a:buNone/>
              <a:tabLst/>
              <a:defRPr/>
            </a:pPr>
            <a:endParaRPr lang="en-US" dirty="0" smtClean="0"/>
          </a:p>
          <a:p>
            <a:pPr marL="0" marR="0" lvl="0" indent="0" defTabSz="914400" eaLnBrk="1" fontAlgn="auto" latinLnBrk="0" hangingPunct="1">
              <a:lnSpc>
                <a:spcPct val="100000"/>
              </a:lnSpc>
              <a:spcBef>
                <a:spcPts val="0"/>
              </a:spcBef>
              <a:spcAft>
                <a:spcPts val="0"/>
              </a:spcAft>
              <a:buClrTx/>
              <a:buSzTx/>
              <a:buFontTx/>
              <a:buNone/>
              <a:tabLst/>
              <a:defRPr/>
            </a:pPr>
            <a:r>
              <a:rPr lang="en-US" dirty="0" smtClean="0"/>
              <a:t>[  ] Promote contests</a:t>
            </a:r>
          </a:p>
          <a:p>
            <a:pPr marL="0" marR="0" lvl="0" indent="0" defTabSz="914400" eaLnBrk="1" fontAlgn="auto" latinLnBrk="0" hangingPunct="1">
              <a:lnSpc>
                <a:spcPct val="100000"/>
              </a:lnSpc>
              <a:spcBef>
                <a:spcPts val="0"/>
              </a:spcBef>
              <a:spcAft>
                <a:spcPts val="0"/>
              </a:spcAft>
              <a:buClrTx/>
              <a:buSzTx/>
              <a:buFontTx/>
              <a:buNone/>
              <a:tabLst/>
              <a:defRPr/>
            </a:pPr>
            <a:endParaRPr lang="en-US" dirty="0"/>
          </a:p>
          <a:p>
            <a:pPr marL="0" marR="0" lvl="0" indent="0" defTabSz="914400" eaLnBrk="1" fontAlgn="auto" latinLnBrk="0" hangingPunct="1">
              <a:lnSpc>
                <a:spcPct val="100000"/>
              </a:lnSpc>
              <a:spcBef>
                <a:spcPts val="0"/>
              </a:spcBef>
              <a:spcAft>
                <a:spcPts val="0"/>
              </a:spcAft>
              <a:buClrTx/>
              <a:buSzTx/>
              <a:buFontTx/>
              <a:buNone/>
              <a:tabLst/>
              <a:defRPr/>
            </a:pPr>
            <a:endParaRPr lang="en-US" dirty="0"/>
          </a:p>
        </p:txBody>
      </p:sp>
      <p:sp>
        <p:nvSpPr>
          <p:cNvPr id="7" name="Content Placeholder 6"/>
          <p:cNvSpPr>
            <a:spLocks noGrp="1"/>
          </p:cNvSpPr>
          <p:nvPr>
            <p:ph sz="half" idx="2"/>
          </p:nvPr>
        </p:nvSpPr>
        <p:spPr>
          <a:ln>
            <a:solidFill>
              <a:schemeClr val="tx1"/>
            </a:solidFill>
          </a:ln>
        </p:spPr>
        <p:txBody>
          <a:bodyPr>
            <a:normAutofit lnSpcReduction="10000"/>
          </a:bodyPr>
          <a:lstStyle/>
          <a:p>
            <a:pPr marL="0" marR="0" lvl="0" indent="0" defTabSz="914400" eaLnBrk="1" fontAlgn="auto" latinLnBrk="0" hangingPunct="1">
              <a:lnSpc>
                <a:spcPct val="100000"/>
              </a:lnSpc>
              <a:spcBef>
                <a:spcPts val="0"/>
              </a:spcBef>
              <a:spcAft>
                <a:spcPts val="0"/>
              </a:spcAft>
              <a:buClrTx/>
              <a:buSzTx/>
              <a:buFontTx/>
              <a:buNone/>
              <a:tabLst/>
              <a:defRPr/>
            </a:pPr>
            <a:r>
              <a:rPr lang="en-US" b="1" dirty="0" smtClean="0"/>
              <a:t>Curated Content</a:t>
            </a:r>
          </a:p>
          <a:p>
            <a:pPr marL="0" lvl="0" indent="0" defTabSz="914400">
              <a:lnSpc>
                <a:spcPct val="100000"/>
              </a:lnSpc>
              <a:spcBef>
                <a:spcPts val="0"/>
              </a:spcBef>
              <a:buNone/>
              <a:defRPr/>
            </a:pPr>
            <a:endParaRPr lang="en-US" dirty="0"/>
          </a:p>
          <a:p>
            <a:pPr marL="0" lvl="0" indent="0" defTabSz="914400">
              <a:lnSpc>
                <a:spcPct val="100000"/>
              </a:lnSpc>
              <a:spcBef>
                <a:spcPts val="0"/>
              </a:spcBef>
              <a:buNone/>
              <a:defRPr/>
            </a:pPr>
            <a:r>
              <a:rPr lang="en-US" dirty="0"/>
              <a:t>[  ] Entertain</a:t>
            </a:r>
          </a:p>
          <a:p>
            <a:pPr marL="0" lvl="0" indent="0" defTabSz="914400">
              <a:lnSpc>
                <a:spcPct val="100000"/>
              </a:lnSpc>
              <a:spcBef>
                <a:spcPts val="0"/>
              </a:spcBef>
              <a:buNone/>
              <a:defRPr/>
            </a:pPr>
            <a:endParaRPr lang="en-US" dirty="0"/>
          </a:p>
          <a:p>
            <a:pPr marL="0" lvl="0" indent="0" defTabSz="914400">
              <a:lnSpc>
                <a:spcPct val="100000"/>
              </a:lnSpc>
              <a:spcBef>
                <a:spcPts val="0"/>
              </a:spcBef>
              <a:buNone/>
              <a:defRPr/>
            </a:pPr>
            <a:r>
              <a:rPr lang="en-US" dirty="0"/>
              <a:t>[  ] Inform</a:t>
            </a:r>
          </a:p>
          <a:p>
            <a:pPr marL="0" lvl="0" indent="0" defTabSz="914400">
              <a:lnSpc>
                <a:spcPct val="100000"/>
              </a:lnSpc>
              <a:spcBef>
                <a:spcPts val="0"/>
              </a:spcBef>
              <a:buNone/>
              <a:defRPr/>
            </a:pPr>
            <a:endParaRPr lang="en-US" dirty="0"/>
          </a:p>
          <a:p>
            <a:pPr marL="0" lvl="0" indent="0" defTabSz="914400">
              <a:lnSpc>
                <a:spcPct val="100000"/>
              </a:lnSpc>
              <a:spcBef>
                <a:spcPts val="0"/>
              </a:spcBef>
              <a:buNone/>
              <a:defRPr/>
            </a:pPr>
            <a:r>
              <a:rPr lang="en-US" dirty="0"/>
              <a:t>[  ] Promote products/services</a:t>
            </a:r>
          </a:p>
          <a:p>
            <a:pPr marL="0" lvl="0" indent="0" defTabSz="914400">
              <a:lnSpc>
                <a:spcPct val="100000"/>
              </a:lnSpc>
              <a:spcBef>
                <a:spcPts val="0"/>
              </a:spcBef>
              <a:buNone/>
              <a:defRPr/>
            </a:pPr>
            <a:endParaRPr lang="en-US" dirty="0"/>
          </a:p>
          <a:p>
            <a:pPr marL="0" lvl="0" indent="0" defTabSz="914400">
              <a:lnSpc>
                <a:spcPct val="100000"/>
              </a:lnSpc>
              <a:spcBef>
                <a:spcPts val="0"/>
              </a:spcBef>
              <a:buNone/>
              <a:defRPr/>
            </a:pPr>
            <a:r>
              <a:rPr lang="en-US" dirty="0"/>
              <a:t>[  ] Promote content (blog posts, </a:t>
            </a:r>
            <a:r>
              <a:rPr lang="en-US" dirty="0" err="1"/>
              <a:t>ebooks</a:t>
            </a:r>
            <a:r>
              <a:rPr lang="en-US" dirty="0"/>
              <a:t>, landing pages, </a:t>
            </a:r>
            <a:r>
              <a:rPr lang="en-US" dirty="0" err="1"/>
              <a:t>etc</a:t>
            </a:r>
            <a:r>
              <a:rPr lang="en-US" dirty="0"/>
              <a:t>).</a:t>
            </a:r>
          </a:p>
          <a:p>
            <a:pPr marL="0" lvl="0" indent="0" defTabSz="914400">
              <a:lnSpc>
                <a:spcPct val="100000"/>
              </a:lnSpc>
              <a:spcBef>
                <a:spcPts val="0"/>
              </a:spcBef>
              <a:buNone/>
              <a:defRPr/>
            </a:pPr>
            <a:endParaRPr lang="en-US" dirty="0"/>
          </a:p>
          <a:p>
            <a:pPr marL="0" lvl="0" indent="0" defTabSz="914400">
              <a:lnSpc>
                <a:spcPct val="100000"/>
              </a:lnSpc>
              <a:spcBef>
                <a:spcPts val="0"/>
              </a:spcBef>
              <a:buNone/>
              <a:defRPr/>
            </a:pPr>
            <a:r>
              <a:rPr lang="en-US" dirty="0"/>
              <a:t>[  ] Promote partners</a:t>
            </a:r>
          </a:p>
          <a:p>
            <a:pPr marL="0" lvl="0" indent="0" defTabSz="914400">
              <a:lnSpc>
                <a:spcPct val="100000"/>
              </a:lnSpc>
              <a:spcBef>
                <a:spcPts val="0"/>
              </a:spcBef>
              <a:buNone/>
              <a:defRPr/>
            </a:pPr>
            <a:endParaRPr lang="en-US" dirty="0"/>
          </a:p>
          <a:p>
            <a:pPr marL="0" lvl="0" indent="0" defTabSz="914400">
              <a:lnSpc>
                <a:spcPct val="100000"/>
              </a:lnSpc>
              <a:spcBef>
                <a:spcPts val="0"/>
              </a:spcBef>
              <a:buNone/>
              <a:defRPr/>
            </a:pPr>
            <a:r>
              <a:rPr lang="en-US" dirty="0"/>
              <a:t>[  ] Promote contests</a:t>
            </a:r>
          </a:p>
          <a:p>
            <a:pPr marL="0" marR="0" lvl="0" indent="0" defTabSz="914400" eaLnBrk="1" fontAlgn="auto" latinLnBrk="0" hangingPunct="1">
              <a:lnSpc>
                <a:spcPct val="100000"/>
              </a:lnSpc>
              <a:spcBef>
                <a:spcPts val="0"/>
              </a:spcBef>
              <a:spcAft>
                <a:spcPts val="0"/>
              </a:spcAft>
              <a:buClrTx/>
              <a:buSzTx/>
              <a:buFontTx/>
              <a:buNone/>
              <a:tabLst/>
              <a:defRPr/>
            </a:pPr>
            <a:endParaRPr lang="en-US" dirty="0"/>
          </a:p>
        </p:txBody>
      </p:sp>
    </p:spTree>
    <p:extLst>
      <p:ext uri="{BB962C8B-B14F-4D97-AF65-F5344CB8AC3E}">
        <p14:creationId xmlns:p14="http://schemas.microsoft.com/office/powerpoint/2010/main" val="140640055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1C7CB0"/>
          </a:solidFill>
        </p:spPr>
        <p:txBody>
          <a:bodyPr/>
          <a:lstStyle/>
          <a:p>
            <a:r>
              <a:rPr lang="en-US" b="1" dirty="0" smtClean="0">
                <a:solidFill>
                  <a:srgbClr val="FED655"/>
                </a:solidFill>
              </a:rPr>
              <a:t>Social Media Posting Frequency</a:t>
            </a:r>
            <a:endParaRPr lang="en-US" b="1" dirty="0">
              <a:solidFill>
                <a:srgbClr val="FED655"/>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66325803"/>
              </p:ext>
            </p:extLst>
          </p:nvPr>
        </p:nvGraphicFramePr>
        <p:xfrm>
          <a:off x="628650" y="1825625"/>
          <a:ext cx="7886700" cy="2595880"/>
        </p:xfrm>
        <a:graphic>
          <a:graphicData uri="http://schemas.openxmlformats.org/drawingml/2006/table">
            <a:tbl>
              <a:tblPr firstRow="1" bandRow="1">
                <a:tableStyleId>{5C22544A-7EE6-4342-B048-85BDC9FD1C3A}</a:tableStyleId>
              </a:tblPr>
              <a:tblGrid>
                <a:gridCol w="2628900"/>
                <a:gridCol w="2628900"/>
                <a:gridCol w="2628900"/>
              </a:tblGrid>
              <a:tr h="370840">
                <a:tc>
                  <a:txBody>
                    <a:bodyPr/>
                    <a:lstStyle/>
                    <a:p>
                      <a:r>
                        <a:rPr lang="en-US" dirty="0" smtClean="0"/>
                        <a:t>Network</a:t>
                      </a:r>
                      <a:endParaRPr lang="en-US" dirty="0"/>
                    </a:p>
                  </a:txBody>
                  <a:tcPr/>
                </a:tc>
                <a:tc>
                  <a:txBody>
                    <a:bodyPr/>
                    <a:lstStyle/>
                    <a:p>
                      <a:r>
                        <a:rPr lang="en-US" dirty="0" smtClean="0"/>
                        <a:t>Posts Per Day</a:t>
                      </a:r>
                      <a:endParaRPr lang="en-US" dirty="0"/>
                    </a:p>
                  </a:txBody>
                  <a:tcPr/>
                </a:tc>
                <a:tc>
                  <a:txBody>
                    <a:bodyPr/>
                    <a:lstStyle/>
                    <a:p>
                      <a:r>
                        <a:rPr lang="en-US" dirty="0" smtClean="0"/>
                        <a:t>Posts Per Week</a:t>
                      </a:r>
                      <a:endParaRPr lang="en-US" dirty="0"/>
                    </a:p>
                  </a:txBody>
                  <a:tcPr/>
                </a:tc>
              </a:tr>
              <a:tr h="370840">
                <a:tc>
                  <a:txBody>
                    <a:bodyPr/>
                    <a:lstStyle/>
                    <a:p>
                      <a:r>
                        <a:rPr lang="en-US" dirty="0" smtClean="0"/>
                        <a:t>Facebook</a:t>
                      </a:r>
                      <a:endParaRPr lang="en-US" dirty="0"/>
                    </a:p>
                  </a:txBody>
                  <a:tcPr/>
                </a:tc>
                <a:tc>
                  <a:txBody>
                    <a:bodyPr/>
                    <a:lstStyle/>
                    <a:p>
                      <a:endParaRPr lang="en-US"/>
                    </a:p>
                  </a:txBody>
                  <a:tcPr/>
                </a:tc>
                <a:tc>
                  <a:txBody>
                    <a:bodyPr/>
                    <a:lstStyle/>
                    <a:p>
                      <a:endParaRPr lang="en-US"/>
                    </a:p>
                  </a:txBody>
                  <a:tcPr/>
                </a:tc>
              </a:tr>
              <a:tr h="370840">
                <a:tc>
                  <a:txBody>
                    <a:bodyPr/>
                    <a:lstStyle/>
                    <a:p>
                      <a:r>
                        <a:rPr lang="en-US" dirty="0" smtClean="0"/>
                        <a:t>Twitter</a:t>
                      </a:r>
                      <a:endParaRPr lang="en-US" dirty="0"/>
                    </a:p>
                  </a:txBody>
                  <a:tcPr/>
                </a:tc>
                <a:tc>
                  <a:txBody>
                    <a:bodyPr/>
                    <a:lstStyle/>
                    <a:p>
                      <a:endParaRPr lang="en-US"/>
                    </a:p>
                  </a:txBody>
                  <a:tcPr/>
                </a:tc>
                <a:tc>
                  <a:txBody>
                    <a:bodyPr/>
                    <a:lstStyle/>
                    <a:p>
                      <a:endParaRPr lang="en-US"/>
                    </a:p>
                  </a:txBody>
                  <a:tcPr/>
                </a:tc>
              </a:tr>
              <a:tr h="370840">
                <a:tc>
                  <a:txBody>
                    <a:bodyPr/>
                    <a:lstStyle/>
                    <a:p>
                      <a:r>
                        <a:rPr lang="en-US" dirty="0" smtClean="0"/>
                        <a:t>Google+</a:t>
                      </a:r>
                      <a:endParaRPr lang="en-US" dirty="0"/>
                    </a:p>
                  </a:txBody>
                  <a:tcPr/>
                </a:tc>
                <a:tc>
                  <a:txBody>
                    <a:bodyPr/>
                    <a:lstStyle/>
                    <a:p>
                      <a:endParaRPr lang="en-US"/>
                    </a:p>
                  </a:txBody>
                  <a:tcPr/>
                </a:tc>
                <a:tc>
                  <a:txBody>
                    <a:bodyPr/>
                    <a:lstStyle/>
                    <a:p>
                      <a:endParaRPr lang="en-US"/>
                    </a:p>
                  </a:txBody>
                  <a:tcPr/>
                </a:tc>
              </a:tr>
              <a:tr h="370840">
                <a:tc>
                  <a:txBody>
                    <a:bodyPr/>
                    <a:lstStyle/>
                    <a:p>
                      <a:r>
                        <a:rPr lang="en-US" dirty="0" smtClean="0"/>
                        <a:t>Pinterest</a:t>
                      </a:r>
                      <a:endParaRPr lang="en-US" dirty="0"/>
                    </a:p>
                  </a:txBody>
                  <a:tcPr/>
                </a:tc>
                <a:tc>
                  <a:txBody>
                    <a:bodyPr/>
                    <a:lstStyle/>
                    <a:p>
                      <a:endParaRPr lang="en-US"/>
                    </a:p>
                  </a:txBody>
                  <a:tcPr/>
                </a:tc>
                <a:tc>
                  <a:txBody>
                    <a:bodyPr/>
                    <a:lstStyle/>
                    <a:p>
                      <a:endParaRPr lang="en-US"/>
                    </a:p>
                  </a:txBody>
                  <a:tcPr/>
                </a:tc>
              </a:tr>
              <a:tr h="370840">
                <a:tc>
                  <a:txBody>
                    <a:bodyPr/>
                    <a:lstStyle/>
                    <a:p>
                      <a:r>
                        <a:rPr lang="en-US" dirty="0" smtClean="0"/>
                        <a:t>LinkedIn</a:t>
                      </a:r>
                      <a:endParaRPr lang="en-US" dirty="0"/>
                    </a:p>
                  </a:txBody>
                  <a:tcPr/>
                </a:tc>
                <a:tc>
                  <a:txBody>
                    <a:bodyPr/>
                    <a:lstStyle/>
                    <a:p>
                      <a:endParaRPr lang="en-US"/>
                    </a:p>
                  </a:txBody>
                  <a:tcPr/>
                </a:tc>
                <a:tc>
                  <a:txBody>
                    <a:bodyPr/>
                    <a:lstStyle/>
                    <a:p>
                      <a:endParaRPr lang="en-US"/>
                    </a:p>
                  </a:txBody>
                  <a:tcPr/>
                </a:tc>
              </a:tr>
              <a:tr h="370840">
                <a:tc>
                  <a:txBody>
                    <a:bodyPr/>
                    <a:lstStyle/>
                    <a:p>
                      <a:r>
                        <a:rPr lang="en-US" dirty="0" smtClean="0"/>
                        <a:t>Instagram</a:t>
                      </a:r>
                      <a:endParaRPr lang="en-US" dirty="0"/>
                    </a:p>
                  </a:txBody>
                  <a:tcPr/>
                </a:tc>
                <a:tc>
                  <a:txBody>
                    <a:bodyPr/>
                    <a:lstStyle/>
                    <a:p>
                      <a:endParaRPr lang="en-US"/>
                    </a:p>
                  </a:txBody>
                  <a:tcPr/>
                </a:tc>
                <a:tc>
                  <a:txBody>
                    <a:bodyPr/>
                    <a:lstStyle/>
                    <a:p>
                      <a:endParaRPr lang="en-US" dirty="0"/>
                    </a:p>
                  </a:txBody>
                  <a:tcPr/>
                </a:tc>
              </a:tr>
            </a:tbl>
          </a:graphicData>
        </a:graphic>
      </p:graphicFrame>
    </p:spTree>
    <p:extLst>
      <p:ext uri="{BB962C8B-B14F-4D97-AF65-F5344CB8AC3E}">
        <p14:creationId xmlns:p14="http://schemas.microsoft.com/office/powerpoint/2010/main" val="55622440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1C7CB0"/>
          </a:solidFill>
        </p:spPr>
        <p:txBody>
          <a:bodyPr/>
          <a:lstStyle/>
          <a:p>
            <a:r>
              <a:rPr lang="en-US" b="1" dirty="0" smtClean="0">
                <a:solidFill>
                  <a:srgbClr val="FED655"/>
                </a:solidFill>
              </a:rPr>
              <a:t>Social Media Calendar Strategy</a:t>
            </a:r>
            <a:endParaRPr lang="en-US" b="1" dirty="0">
              <a:solidFill>
                <a:srgbClr val="FED655"/>
              </a:solidFill>
            </a:endParaRPr>
          </a:p>
        </p:txBody>
      </p:sp>
      <p:sp>
        <p:nvSpPr>
          <p:cNvPr id="4" name="Content Placeholder 3"/>
          <p:cNvSpPr>
            <a:spLocks noGrp="1"/>
          </p:cNvSpPr>
          <p:nvPr>
            <p:ph sz="half" idx="1"/>
          </p:nvPr>
        </p:nvSpPr>
        <p:spPr>
          <a:ln>
            <a:solidFill>
              <a:schemeClr val="tx1"/>
            </a:solidFill>
          </a:ln>
        </p:spPr>
        <p:txBody>
          <a:bodyPr>
            <a:norm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b="1" dirty="0" smtClean="0"/>
              <a:t>List upcoming events, product launches, and important dates to add to your content calendar:</a:t>
            </a:r>
          </a:p>
          <a:p>
            <a:pPr marL="0" marR="0" lvl="0" indent="0" defTabSz="914400" eaLnBrk="1" fontAlgn="auto" latinLnBrk="0" hangingPunct="1">
              <a:lnSpc>
                <a:spcPct val="100000"/>
              </a:lnSpc>
              <a:spcBef>
                <a:spcPts val="0"/>
              </a:spcBef>
              <a:spcAft>
                <a:spcPts val="0"/>
              </a:spcAft>
              <a:buClrTx/>
              <a:buSzTx/>
              <a:buFontTx/>
              <a:buNone/>
              <a:tabLst/>
              <a:defRPr/>
            </a:pPr>
            <a:endParaRPr lang="en-US" dirty="0"/>
          </a:p>
          <a:p>
            <a:pPr marL="0" marR="0" lvl="0" indent="0" defTabSz="914400" eaLnBrk="1" fontAlgn="auto" latinLnBrk="0" hangingPunct="1">
              <a:lnSpc>
                <a:spcPct val="100000"/>
              </a:lnSpc>
              <a:spcBef>
                <a:spcPts val="0"/>
              </a:spcBef>
              <a:spcAft>
                <a:spcPts val="0"/>
              </a:spcAft>
              <a:buClrTx/>
              <a:buSzTx/>
              <a:buFontTx/>
              <a:buNone/>
              <a:tabLst/>
              <a:defRPr/>
            </a:pPr>
            <a:r>
              <a:rPr lang="en-US" dirty="0" smtClean="0"/>
              <a:t>[  ] </a:t>
            </a:r>
          </a:p>
          <a:p>
            <a:pPr marL="0" marR="0" lvl="0" indent="0" defTabSz="914400" eaLnBrk="1" fontAlgn="auto" latinLnBrk="0" hangingPunct="1">
              <a:lnSpc>
                <a:spcPct val="100000"/>
              </a:lnSpc>
              <a:spcBef>
                <a:spcPts val="0"/>
              </a:spcBef>
              <a:spcAft>
                <a:spcPts val="0"/>
              </a:spcAft>
              <a:buClrTx/>
              <a:buSzTx/>
              <a:buFontTx/>
              <a:buNone/>
              <a:tabLst/>
              <a:defRPr/>
            </a:pPr>
            <a:r>
              <a:rPr lang="en-US" dirty="0" smtClean="0"/>
              <a:t>[  ] </a:t>
            </a:r>
          </a:p>
          <a:p>
            <a:pPr marL="0" marR="0" lvl="0" indent="0" defTabSz="914400" eaLnBrk="1" fontAlgn="auto" latinLnBrk="0" hangingPunct="1">
              <a:lnSpc>
                <a:spcPct val="100000"/>
              </a:lnSpc>
              <a:spcBef>
                <a:spcPts val="0"/>
              </a:spcBef>
              <a:spcAft>
                <a:spcPts val="0"/>
              </a:spcAft>
              <a:buClrTx/>
              <a:buSzTx/>
              <a:buFontTx/>
              <a:buNone/>
              <a:tabLst/>
              <a:defRPr/>
            </a:pPr>
            <a:r>
              <a:rPr lang="en-US" dirty="0" smtClean="0"/>
              <a:t>[  ]</a:t>
            </a:r>
          </a:p>
          <a:p>
            <a:pPr marL="0" indent="0" defTabSz="914400">
              <a:lnSpc>
                <a:spcPct val="100000"/>
              </a:lnSpc>
              <a:spcBef>
                <a:spcPts val="0"/>
              </a:spcBef>
              <a:buNone/>
            </a:pPr>
            <a:r>
              <a:rPr lang="en-US" dirty="0" smtClean="0"/>
              <a:t>[  ]</a:t>
            </a:r>
          </a:p>
          <a:p>
            <a:pPr marL="0" indent="0" defTabSz="914400">
              <a:lnSpc>
                <a:spcPct val="100000"/>
              </a:lnSpc>
              <a:spcBef>
                <a:spcPts val="0"/>
              </a:spcBef>
              <a:buNone/>
            </a:pPr>
            <a:r>
              <a:rPr lang="en-US" dirty="0" smtClean="0"/>
              <a:t>[  ]</a:t>
            </a:r>
          </a:p>
          <a:p>
            <a:pPr marL="0" indent="0" defTabSz="914400">
              <a:lnSpc>
                <a:spcPct val="100000"/>
              </a:lnSpc>
              <a:spcBef>
                <a:spcPts val="0"/>
              </a:spcBef>
              <a:buNone/>
            </a:pPr>
            <a:r>
              <a:rPr lang="en-US" dirty="0" smtClean="0"/>
              <a:t>[  ]</a:t>
            </a:r>
          </a:p>
          <a:p>
            <a:pPr marL="0" indent="0" defTabSz="914400">
              <a:lnSpc>
                <a:spcPct val="100000"/>
              </a:lnSpc>
              <a:spcBef>
                <a:spcPts val="0"/>
              </a:spcBef>
              <a:buNone/>
            </a:pPr>
            <a:r>
              <a:rPr lang="en-US" dirty="0" smtClean="0"/>
              <a:t>[  ]</a:t>
            </a:r>
          </a:p>
          <a:p>
            <a:pPr marL="0" indent="0" defTabSz="914400">
              <a:lnSpc>
                <a:spcPct val="100000"/>
              </a:lnSpc>
              <a:spcBef>
                <a:spcPts val="0"/>
              </a:spcBef>
              <a:buNone/>
            </a:pPr>
            <a:r>
              <a:rPr lang="en-US" dirty="0" smtClean="0"/>
              <a:t>[  ]</a:t>
            </a:r>
          </a:p>
          <a:p>
            <a:pPr marL="0" indent="0" defTabSz="914400">
              <a:lnSpc>
                <a:spcPct val="100000"/>
              </a:lnSpc>
              <a:spcBef>
                <a:spcPts val="0"/>
              </a:spcBef>
              <a:buNone/>
            </a:pPr>
            <a:r>
              <a:rPr lang="en-US" dirty="0" smtClean="0"/>
              <a:t>[  ]</a:t>
            </a:r>
          </a:p>
          <a:p>
            <a:pPr marL="0" marR="0" lvl="0" indent="0" defTabSz="914400" eaLnBrk="1" fontAlgn="auto" latinLnBrk="0" hangingPunct="1">
              <a:lnSpc>
                <a:spcPct val="100000"/>
              </a:lnSpc>
              <a:spcBef>
                <a:spcPts val="0"/>
              </a:spcBef>
              <a:spcAft>
                <a:spcPts val="0"/>
              </a:spcAft>
              <a:buClrTx/>
              <a:buSzTx/>
              <a:buFontTx/>
              <a:buNone/>
              <a:tabLst/>
              <a:defRPr/>
            </a:pPr>
            <a:endParaRPr lang="en-US" dirty="0" smtClean="0"/>
          </a:p>
        </p:txBody>
      </p:sp>
      <p:sp>
        <p:nvSpPr>
          <p:cNvPr id="5" name="Content Placeholder 4"/>
          <p:cNvSpPr>
            <a:spLocks noGrp="1"/>
          </p:cNvSpPr>
          <p:nvPr>
            <p:ph sz="half" idx="2"/>
          </p:nvPr>
        </p:nvSpPr>
        <p:spPr>
          <a:ln>
            <a:solidFill>
              <a:schemeClr val="tx1"/>
            </a:solidFill>
          </a:ln>
        </p:spPr>
        <p:txBody>
          <a:bodyPr>
            <a:norm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b="1" dirty="0" smtClean="0"/>
              <a:t>Our content calendar will include:</a:t>
            </a:r>
          </a:p>
          <a:p>
            <a:pPr marL="0" marR="0" lvl="0" indent="0" defTabSz="914400" eaLnBrk="1" fontAlgn="auto" latinLnBrk="0" hangingPunct="1">
              <a:lnSpc>
                <a:spcPct val="100000"/>
              </a:lnSpc>
              <a:spcBef>
                <a:spcPts val="0"/>
              </a:spcBef>
              <a:spcAft>
                <a:spcPts val="0"/>
              </a:spcAft>
              <a:buClrTx/>
              <a:buSzTx/>
              <a:buFontTx/>
              <a:buNone/>
              <a:tabLst/>
              <a:defRPr/>
            </a:pPr>
            <a:endParaRPr lang="en-US" dirty="0" smtClean="0"/>
          </a:p>
          <a:p>
            <a:pPr marL="0" marR="0" lvl="0" indent="0" defTabSz="914400" eaLnBrk="1" fontAlgn="auto" latinLnBrk="0" hangingPunct="1">
              <a:lnSpc>
                <a:spcPct val="100000"/>
              </a:lnSpc>
              <a:spcBef>
                <a:spcPts val="0"/>
              </a:spcBef>
              <a:spcAft>
                <a:spcPts val="0"/>
              </a:spcAft>
              <a:buClrTx/>
              <a:buSzTx/>
              <a:buFontTx/>
              <a:buNone/>
              <a:tabLst/>
              <a:defRPr/>
            </a:pPr>
            <a:r>
              <a:rPr lang="en-US" dirty="0" smtClean="0"/>
              <a:t>[Insert %] Original Content (Informative)</a:t>
            </a:r>
          </a:p>
          <a:p>
            <a:pPr marL="0" marR="0" lvl="0" indent="0" defTabSz="914400" eaLnBrk="1" fontAlgn="auto" latinLnBrk="0" hangingPunct="1">
              <a:lnSpc>
                <a:spcPct val="100000"/>
              </a:lnSpc>
              <a:spcBef>
                <a:spcPts val="0"/>
              </a:spcBef>
              <a:spcAft>
                <a:spcPts val="0"/>
              </a:spcAft>
              <a:buClrTx/>
              <a:buSzTx/>
              <a:buFontTx/>
              <a:buNone/>
              <a:tabLst/>
              <a:defRPr/>
            </a:pPr>
            <a:endParaRPr lang="en-US" dirty="0"/>
          </a:p>
          <a:p>
            <a:pPr marL="0" indent="0" defTabSz="914400">
              <a:lnSpc>
                <a:spcPct val="100000"/>
              </a:lnSpc>
              <a:spcBef>
                <a:spcPts val="0"/>
              </a:spcBef>
              <a:buNone/>
            </a:pPr>
            <a:r>
              <a:rPr lang="en-US" dirty="0" smtClean="0"/>
              <a:t>[Insert %] Original Content (Promotional)</a:t>
            </a:r>
            <a:endParaRPr lang="en-US" dirty="0" smtClean="0"/>
          </a:p>
          <a:p>
            <a:pPr marL="0" marR="0" lvl="0" indent="0" defTabSz="914400" eaLnBrk="1" fontAlgn="auto" latinLnBrk="0" hangingPunct="1">
              <a:lnSpc>
                <a:spcPct val="100000"/>
              </a:lnSpc>
              <a:spcBef>
                <a:spcPts val="0"/>
              </a:spcBef>
              <a:spcAft>
                <a:spcPts val="0"/>
              </a:spcAft>
              <a:buClrTx/>
              <a:buSzTx/>
              <a:buFontTx/>
              <a:buNone/>
              <a:tabLst/>
              <a:defRPr/>
            </a:pPr>
            <a:endParaRPr lang="en-US" dirty="0"/>
          </a:p>
          <a:p>
            <a:pPr marL="0" marR="0" lvl="0" indent="0" defTabSz="914400" eaLnBrk="1" fontAlgn="auto" latinLnBrk="0" hangingPunct="1">
              <a:lnSpc>
                <a:spcPct val="100000"/>
              </a:lnSpc>
              <a:spcBef>
                <a:spcPts val="0"/>
              </a:spcBef>
              <a:spcAft>
                <a:spcPts val="0"/>
              </a:spcAft>
              <a:buClrTx/>
              <a:buSzTx/>
              <a:buFontTx/>
              <a:buNone/>
              <a:tabLst/>
              <a:defRPr/>
            </a:pPr>
            <a:r>
              <a:rPr lang="en-US" dirty="0" smtClean="0"/>
              <a:t>[Insert %] Curated Content</a:t>
            </a:r>
          </a:p>
          <a:p>
            <a:pPr marL="0" marR="0" lvl="0" indent="0" defTabSz="914400" eaLnBrk="1" fontAlgn="auto" latinLnBrk="0" hangingPunct="1">
              <a:lnSpc>
                <a:spcPct val="100000"/>
              </a:lnSpc>
              <a:spcBef>
                <a:spcPts val="0"/>
              </a:spcBef>
              <a:spcAft>
                <a:spcPts val="0"/>
              </a:spcAft>
              <a:buClrTx/>
              <a:buSzTx/>
              <a:buFontTx/>
              <a:buNone/>
              <a:tabLst/>
              <a:defRPr/>
            </a:pPr>
            <a:endParaRPr lang="en-US" dirty="0"/>
          </a:p>
          <a:p>
            <a:pPr marL="0" marR="0" lvl="0" indent="0" defTabSz="914400" eaLnBrk="1" fontAlgn="auto" latinLnBrk="0" hangingPunct="1">
              <a:lnSpc>
                <a:spcPct val="100000"/>
              </a:lnSpc>
              <a:spcBef>
                <a:spcPts val="0"/>
              </a:spcBef>
              <a:spcAft>
                <a:spcPts val="0"/>
              </a:spcAft>
              <a:buClrTx/>
              <a:buSzTx/>
              <a:buFontTx/>
              <a:buNone/>
              <a:tabLst/>
              <a:defRPr/>
            </a:pPr>
            <a:endParaRPr lang="en-US" dirty="0" smtClean="0"/>
          </a:p>
          <a:p>
            <a:pPr marL="0" marR="0" lvl="0" indent="0" defTabSz="914400" eaLnBrk="1" fontAlgn="auto" latinLnBrk="0" hangingPunct="1">
              <a:lnSpc>
                <a:spcPct val="100000"/>
              </a:lnSpc>
              <a:spcBef>
                <a:spcPts val="0"/>
              </a:spcBef>
              <a:spcAft>
                <a:spcPts val="0"/>
              </a:spcAft>
              <a:buClrTx/>
              <a:buSzTx/>
              <a:buFontTx/>
              <a:buNone/>
              <a:tabLst/>
              <a:defRPr/>
            </a:pPr>
            <a:endParaRPr lang="en-US" dirty="0"/>
          </a:p>
        </p:txBody>
      </p:sp>
    </p:spTree>
    <p:extLst>
      <p:ext uri="{BB962C8B-B14F-4D97-AF65-F5344CB8AC3E}">
        <p14:creationId xmlns:p14="http://schemas.microsoft.com/office/powerpoint/2010/main" val="66430071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1C7CB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solidFill>
            <a:srgbClr val="1C7CB0"/>
          </a:solidFill>
        </p:spPr>
        <p:txBody>
          <a:bodyPr/>
          <a:lstStyle/>
          <a:p>
            <a:r>
              <a:rPr lang="en-US" b="1" dirty="0" smtClean="0">
                <a:solidFill>
                  <a:srgbClr val="FED655"/>
                </a:solidFill>
              </a:rPr>
              <a:t>Step 7: </a:t>
            </a:r>
            <a:br>
              <a:rPr lang="en-US" b="1" dirty="0" smtClean="0">
                <a:solidFill>
                  <a:srgbClr val="FED655"/>
                </a:solidFill>
              </a:rPr>
            </a:br>
            <a:r>
              <a:rPr lang="en-US" b="1" dirty="0" smtClean="0">
                <a:solidFill>
                  <a:srgbClr val="FED655"/>
                </a:solidFill>
              </a:rPr>
              <a:t>Social Media </a:t>
            </a:r>
            <a:br>
              <a:rPr lang="en-US" b="1" dirty="0" smtClean="0">
                <a:solidFill>
                  <a:srgbClr val="FED655"/>
                </a:solidFill>
              </a:rPr>
            </a:br>
            <a:r>
              <a:rPr lang="en-US" b="1" dirty="0" smtClean="0">
                <a:solidFill>
                  <a:srgbClr val="FED655"/>
                </a:solidFill>
              </a:rPr>
              <a:t>Marketing Measurement</a:t>
            </a:r>
            <a:endParaRPr lang="en-US" b="1" dirty="0">
              <a:solidFill>
                <a:srgbClr val="FED655"/>
              </a:solidFill>
            </a:endParaRPr>
          </a:p>
        </p:txBody>
      </p:sp>
    </p:spTree>
    <p:extLst>
      <p:ext uri="{BB962C8B-B14F-4D97-AF65-F5344CB8AC3E}">
        <p14:creationId xmlns:p14="http://schemas.microsoft.com/office/powerpoint/2010/main" val="181050624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1C7CB0"/>
          </a:solidFill>
        </p:spPr>
        <p:txBody>
          <a:bodyPr/>
          <a:lstStyle/>
          <a:p>
            <a:r>
              <a:rPr lang="en-US" b="1" dirty="0" smtClean="0">
                <a:solidFill>
                  <a:srgbClr val="FED655"/>
                </a:solidFill>
              </a:rPr>
              <a:t>Choose Which Metrics To Monitor</a:t>
            </a:r>
            <a:endParaRPr lang="en-US" b="1" dirty="0">
              <a:solidFill>
                <a:srgbClr val="FED655"/>
              </a:solidFill>
            </a:endParaRPr>
          </a:p>
        </p:txBody>
      </p:sp>
      <p:graphicFrame>
        <p:nvGraphicFramePr>
          <p:cNvPr id="16" name="Content Placeholder 15"/>
          <p:cNvGraphicFramePr>
            <a:graphicFrameLocks noGrp="1"/>
          </p:cNvGraphicFramePr>
          <p:nvPr>
            <p:ph idx="1"/>
            <p:extLst>
              <p:ext uri="{D42A27DB-BD31-4B8C-83A1-F6EECF244321}">
                <p14:modId xmlns:p14="http://schemas.microsoft.com/office/powerpoint/2010/main" val="1885089475"/>
              </p:ext>
            </p:extLst>
          </p:nvPr>
        </p:nvGraphicFramePr>
        <p:xfrm>
          <a:off x="628650" y="1825625"/>
          <a:ext cx="7886700" cy="4297680"/>
        </p:xfrm>
        <a:graphic>
          <a:graphicData uri="http://schemas.openxmlformats.org/drawingml/2006/table">
            <a:tbl>
              <a:tblPr firstRow="1" bandRow="1">
                <a:tableStyleId>{5C22544A-7EE6-4342-B048-85BDC9FD1C3A}</a:tableStyleId>
              </a:tblPr>
              <a:tblGrid>
                <a:gridCol w="3943350"/>
                <a:gridCol w="3943350"/>
              </a:tblGrid>
              <a:tr h="370840">
                <a:tc>
                  <a:txBody>
                    <a:bodyPr/>
                    <a:lstStyle/>
                    <a:p>
                      <a:r>
                        <a:rPr lang="en-US" sz="1200" b="1" dirty="0" smtClean="0">
                          <a:solidFill>
                            <a:schemeClr val="tx1"/>
                          </a:solidFill>
                        </a:rPr>
                        <a:t>Facebook</a:t>
                      </a:r>
                    </a:p>
                    <a:p>
                      <a:r>
                        <a:rPr lang="en-US" sz="1200" b="0" dirty="0" smtClean="0">
                          <a:solidFill>
                            <a:schemeClr val="tx1"/>
                          </a:solidFill>
                        </a:rPr>
                        <a:t>[ </a:t>
                      </a:r>
                      <a:r>
                        <a:rPr lang="en-US" sz="1200" b="0" baseline="0" dirty="0" smtClean="0">
                          <a:solidFill>
                            <a:schemeClr val="tx1"/>
                          </a:solidFill>
                        </a:rPr>
                        <a:t> ] Likes  </a:t>
                      </a:r>
                    </a:p>
                    <a:p>
                      <a:r>
                        <a:rPr lang="en-US" sz="1200" b="0" baseline="0" dirty="0" smtClean="0">
                          <a:solidFill>
                            <a:schemeClr val="tx1"/>
                          </a:solidFill>
                        </a:rPr>
                        <a:t>[  ] Shares  </a:t>
                      </a:r>
                    </a:p>
                    <a:p>
                      <a:r>
                        <a:rPr lang="en-US" sz="1200" b="0" baseline="0" dirty="0" smtClean="0">
                          <a:solidFill>
                            <a:schemeClr val="tx1"/>
                          </a:solidFill>
                        </a:rPr>
                        <a:t>[  ] Comments </a:t>
                      </a:r>
                    </a:p>
                    <a:p>
                      <a:r>
                        <a:rPr lang="en-US" sz="1200" b="0" baseline="0" dirty="0" smtClean="0">
                          <a:solidFill>
                            <a:schemeClr val="tx1"/>
                          </a:solidFill>
                        </a:rPr>
                        <a:t>[  ] Clicks</a:t>
                      </a:r>
                    </a:p>
                    <a:p>
                      <a:r>
                        <a:rPr lang="en-US" sz="1200" b="0" baseline="0" dirty="0" smtClean="0">
                          <a:solidFill>
                            <a:schemeClr val="tx1"/>
                          </a:solidFill>
                        </a:rPr>
                        <a:t>[  ] Engagement Rate  </a:t>
                      </a:r>
                    </a:p>
                    <a:p>
                      <a:r>
                        <a:rPr lang="en-US" sz="1200" b="0" baseline="0" dirty="0" smtClean="0">
                          <a:solidFill>
                            <a:schemeClr val="tx1"/>
                          </a:solidFill>
                        </a:rPr>
                        <a:t>[  ] Referral Traffic </a:t>
                      </a:r>
                    </a:p>
                    <a:p>
                      <a:r>
                        <a:rPr lang="en-US" sz="1200" b="0" baseline="0" dirty="0" smtClean="0">
                          <a:solidFill>
                            <a:schemeClr val="tx1"/>
                          </a:solidFill>
                        </a:rPr>
                        <a:t>[  ] Video Views </a:t>
                      </a:r>
                    </a:p>
                    <a:p>
                      <a:r>
                        <a:rPr lang="en-US" sz="1200" b="0" baseline="0" dirty="0" smtClean="0">
                          <a:solidFill>
                            <a:schemeClr val="tx1"/>
                          </a:solidFill>
                        </a:rPr>
                        <a:t>[  ] Conversions</a:t>
                      </a:r>
                      <a:endParaRPr lang="en-US" sz="1200" b="0" dirty="0">
                        <a:solidFill>
                          <a:schemeClr val="tx1"/>
                        </a:solidFill>
                      </a:endParaRPr>
                    </a:p>
                  </a:txBody>
                  <a:tcPr>
                    <a:solidFill>
                      <a:schemeClr val="accent1">
                        <a:lumMod val="20000"/>
                        <a:lumOff val="80000"/>
                        <a:alpha val="38000"/>
                      </a:schemeClr>
                    </a:solidFill>
                  </a:tcPr>
                </a:tc>
                <a:tc>
                  <a:txBody>
                    <a:bodyPr/>
                    <a:lstStyle/>
                    <a:p>
                      <a:r>
                        <a:rPr lang="en-US" sz="1200" b="1" dirty="0" smtClean="0">
                          <a:solidFill>
                            <a:schemeClr val="tx1"/>
                          </a:solidFill>
                        </a:rPr>
                        <a:t>Instagram</a:t>
                      </a:r>
                    </a:p>
                    <a:p>
                      <a:r>
                        <a:rPr lang="en-US" sz="1200" b="0" dirty="0" smtClean="0">
                          <a:solidFill>
                            <a:schemeClr val="tx1"/>
                          </a:solidFill>
                        </a:rPr>
                        <a:t>[</a:t>
                      </a:r>
                      <a:r>
                        <a:rPr lang="en-US" sz="1200" b="0" baseline="0" dirty="0" smtClean="0">
                          <a:solidFill>
                            <a:schemeClr val="tx1"/>
                          </a:solidFill>
                        </a:rPr>
                        <a:t>  ] Follower Count  </a:t>
                      </a:r>
                    </a:p>
                    <a:p>
                      <a:r>
                        <a:rPr lang="en-US" sz="1200" b="0" baseline="0" dirty="0" smtClean="0">
                          <a:solidFill>
                            <a:schemeClr val="tx1"/>
                          </a:solidFill>
                        </a:rPr>
                        <a:t>[  ] Likes  </a:t>
                      </a:r>
                    </a:p>
                    <a:p>
                      <a:r>
                        <a:rPr lang="en-US" sz="1200" b="0" baseline="0" dirty="0" smtClean="0">
                          <a:solidFill>
                            <a:schemeClr val="tx1"/>
                          </a:solidFill>
                        </a:rPr>
                        <a:t>[  ] Comments</a:t>
                      </a:r>
                    </a:p>
                    <a:p>
                      <a:r>
                        <a:rPr lang="en-US" sz="1200" b="0" baseline="0" dirty="0" smtClean="0">
                          <a:solidFill>
                            <a:schemeClr val="tx1"/>
                          </a:solidFill>
                        </a:rPr>
                        <a:t>[  ] Referral Traffic</a:t>
                      </a:r>
                      <a:endParaRPr lang="en-US" sz="1200" b="0" dirty="0">
                        <a:solidFill>
                          <a:schemeClr val="tx1"/>
                        </a:solidFill>
                      </a:endParaRPr>
                    </a:p>
                  </a:txBody>
                  <a:tcPr>
                    <a:solidFill>
                      <a:schemeClr val="accent2">
                        <a:lumMod val="20000"/>
                        <a:lumOff val="80000"/>
                        <a:alpha val="38000"/>
                      </a:schemeClr>
                    </a:solidFill>
                  </a:tcPr>
                </a:tc>
              </a:tr>
              <a:tr h="370840">
                <a:tc>
                  <a:txBody>
                    <a:bodyPr/>
                    <a:lstStyle/>
                    <a:p>
                      <a:r>
                        <a:rPr lang="en-US" sz="1200" b="1" dirty="0" smtClean="0">
                          <a:solidFill>
                            <a:schemeClr val="tx1"/>
                          </a:solidFill>
                        </a:rPr>
                        <a:t>Twitter</a:t>
                      </a:r>
                    </a:p>
                    <a:p>
                      <a:r>
                        <a:rPr lang="en-US" sz="1200" b="0" dirty="0" smtClean="0">
                          <a:solidFill>
                            <a:schemeClr val="tx1"/>
                          </a:solidFill>
                        </a:rPr>
                        <a:t>[  ] Likes  </a:t>
                      </a:r>
                    </a:p>
                    <a:p>
                      <a:r>
                        <a:rPr lang="en-US" sz="1200" b="0" dirty="0" smtClean="0">
                          <a:solidFill>
                            <a:schemeClr val="tx1"/>
                          </a:solidFill>
                        </a:rPr>
                        <a:t>[  ] Retweets</a:t>
                      </a:r>
                      <a:r>
                        <a:rPr lang="en-US" sz="1200" b="0" baseline="0" dirty="0" smtClean="0">
                          <a:solidFill>
                            <a:schemeClr val="tx1"/>
                          </a:solidFill>
                        </a:rPr>
                        <a:t> </a:t>
                      </a:r>
                    </a:p>
                    <a:p>
                      <a:r>
                        <a:rPr lang="en-US" sz="1200" b="0" baseline="0" dirty="0" smtClean="0">
                          <a:solidFill>
                            <a:schemeClr val="tx1"/>
                          </a:solidFill>
                        </a:rPr>
                        <a:t>[  ] Replies </a:t>
                      </a:r>
                    </a:p>
                    <a:p>
                      <a:r>
                        <a:rPr lang="en-US" sz="1200" b="0" baseline="0" dirty="0" smtClean="0">
                          <a:solidFill>
                            <a:schemeClr val="tx1"/>
                          </a:solidFill>
                        </a:rPr>
                        <a:t>[  ] Referral Traffic</a:t>
                      </a:r>
                    </a:p>
                    <a:p>
                      <a:r>
                        <a:rPr lang="en-US" sz="1200" b="0" baseline="0" dirty="0" smtClean="0">
                          <a:solidFill>
                            <a:schemeClr val="tx1"/>
                          </a:solidFill>
                        </a:rPr>
                        <a:t>[  ] Conversions</a:t>
                      </a:r>
                      <a:endParaRPr lang="en-US" sz="1200" b="0" dirty="0">
                        <a:solidFill>
                          <a:schemeClr val="tx1"/>
                        </a:solidFill>
                      </a:endParaRPr>
                    </a:p>
                  </a:txBody>
                  <a:tcPr>
                    <a:solidFill>
                      <a:schemeClr val="accent6">
                        <a:lumMod val="20000"/>
                        <a:lumOff val="80000"/>
                        <a:alpha val="38000"/>
                      </a:schemeClr>
                    </a:solidFill>
                  </a:tcPr>
                </a:tc>
                <a:tc>
                  <a:txBody>
                    <a:bodyPr/>
                    <a:lstStyle/>
                    <a:p>
                      <a:r>
                        <a:rPr lang="en-US" sz="1200" b="1" dirty="0" smtClean="0">
                          <a:solidFill>
                            <a:schemeClr val="tx1"/>
                          </a:solidFill>
                        </a:rPr>
                        <a:t>Pinterest </a:t>
                      </a:r>
                    </a:p>
                    <a:p>
                      <a:r>
                        <a:rPr lang="en-US" sz="1200" b="0" dirty="0" smtClean="0">
                          <a:solidFill>
                            <a:schemeClr val="tx1"/>
                          </a:solidFill>
                        </a:rPr>
                        <a:t>[  ]</a:t>
                      </a:r>
                      <a:r>
                        <a:rPr lang="en-US" sz="1200" b="0" baseline="0" dirty="0" smtClean="0">
                          <a:solidFill>
                            <a:schemeClr val="tx1"/>
                          </a:solidFill>
                        </a:rPr>
                        <a:t> </a:t>
                      </a:r>
                      <a:r>
                        <a:rPr lang="en-US" sz="1200" b="0" baseline="0" dirty="0" err="1" smtClean="0">
                          <a:solidFill>
                            <a:schemeClr val="tx1"/>
                          </a:solidFill>
                        </a:rPr>
                        <a:t>Repins</a:t>
                      </a:r>
                      <a:r>
                        <a:rPr lang="en-US" sz="1200" b="0" baseline="0" dirty="0" smtClean="0">
                          <a:solidFill>
                            <a:schemeClr val="tx1"/>
                          </a:solidFill>
                        </a:rPr>
                        <a:t> </a:t>
                      </a:r>
                    </a:p>
                    <a:p>
                      <a:r>
                        <a:rPr lang="en-US" sz="1200" b="0" baseline="0" dirty="0" smtClean="0">
                          <a:solidFill>
                            <a:schemeClr val="tx1"/>
                          </a:solidFill>
                        </a:rPr>
                        <a:t>[  ] Referral Traffic </a:t>
                      </a:r>
                    </a:p>
                    <a:p>
                      <a:r>
                        <a:rPr lang="en-US" sz="1200" b="0" baseline="0" dirty="0" smtClean="0">
                          <a:solidFill>
                            <a:schemeClr val="tx1"/>
                          </a:solidFill>
                        </a:rPr>
                        <a:t>[  ] Conversions</a:t>
                      </a:r>
                      <a:endParaRPr lang="en-US" sz="1200" b="0" dirty="0">
                        <a:solidFill>
                          <a:schemeClr val="tx1"/>
                        </a:solidFill>
                      </a:endParaRPr>
                    </a:p>
                  </a:txBody>
                  <a:tcPr>
                    <a:solidFill>
                      <a:schemeClr val="accent2">
                        <a:lumMod val="60000"/>
                        <a:lumOff val="40000"/>
                        <a:alpha val="38000"/>
                      </a:schemeClr>
                    </a:solidFill>
                  </a:tcPr>
                </a:tc>
              </a:tr>
              <a:tr h="370840">
                <a:tc>
                  <a:txBody>
                    <a:bodyPr/>
                    <a:lstStyle/>
                    <a:p>
                      <a:r>
                        <a:rPr lang="en-US" sz="1200" b="1" dirty="0" smtClean="0"/>
                        <a:t>LinkedIn</a:t>
                      </a:r>
                    </a:p>
                    <a:p>
                      <a:r>
                        <a:rPr lang="en-US" sz="1200" b="0" dirty="0" smtClean="0"/>
                        <a:t>[</a:t>
                      </a:r>
                      <a:r>
                        <a:rPr lang="en-US" sz="1200" b="0" baseline="0" dirty="0" smtClean="0"/>
                        <a:t>  ] Likes </a:t>
                      </a:r>
                    </a:p>
                    <a:p>
                      <a:r>
                        <a:rPr lang="en-US" sz="1200" b="0" baseline="0" dirty="0" smtClean="0"/>
                        <a:t>[  ] Comments </a:t>
                      </a:r>
                    </a:p>
                    <a:p>
                      <a:r>
                        <a:rPr lang="en-US" sz="1200" b="0" baseline="0" dirty="0" smtClean="0"/>
                        <a:t>[  ] Replies </a:t>
                      </a:r>
                    </a:p>
                    <a:p>
                      <a:r>
                        <a:rPr lang="en-US" sz="1200" b="0" baseline="0" dirty="0" smtClean="0"/>
                        <a:t>[  ] Referrals </a:t>
                      </a:r>
                    </a:p>
                    <a:p>
                      <a:r>
                        <a:rPr lang="en-US" sz="1200" b="0" baseline="0" dirty="0" smtClean="0"/>
                        <a:t>[  ] Conversions</a:t>
                      </a:r>
                      <a:endParaRPr lang="en-US" sz="1200" b="0" dirty="0"/>
                    </a:p>
                  </a:txBody>
                  <a:tcPr>
                    <a:solidFill>
                      <a:schemeClr val="accent1">
                        <a:lumMod val="60000"/>
                        <a:lumOff val="40000"/>
                        <a:alpha val="38000"/>
                      </a:schemeClr>
                    </a:solidFill>
                  </a:tcPr>
                </a:tc>
                <a:tc>
                  <a:txBody>
                    <a:bodyPr/>
                    <a:lstStyle/>
                    <a:p>
                      <a:r>
                        <a:rPr lang="en-US" sz="1200" b="1" dirty="0" smtClean="0"/>
                        <a:t>Google+</a:t>
                      </a:r>
                    </a:p>
                    <a:p>
                      <a:r>
                        <a:rPr lang="en-US" sz="1200" b="0" dirty="0" smtClean="0"/>
                        <a:t>[  ] Followers </a:t>
                      </a:r>
                    </a:p>
                    <a:p>
                      <a:r>
                        <a:rPr lang="en-US" sz="1200" b="0" dirty="0" smtClean="0"/>
                        <a:t>[  ] +1’s </a:t>
                      </a:r>
                    </a:p>
                    <a:p>
                      <a:r>
                        <a:rPr lang="en-US" sz="1200" b="0" dirty="0" smtClean="0"/>
                        <a:t>[  ]</a:t>
                      </a:r>
                      <a:r>
                        <a:rPr lang="en-US" sz="1200" b="0" baseline="0" dirty="0" smtClean="0"/>
                        <a:t> Referrals </a:t>
                      </a:r>
                    </a:p>
                    <a:p>
                      <a:r>
                        <a:rPr lang="en-US" sz="1200" b="0" baseline="0" dirty="0" smtClean="0"/>
                        <a:t>[  ] Conversions </a:t>
                      </a:r>
                    </a:p>
                    <a:p>
                      <a:r>
                        <a:rPr lang="en-US" sz="1200" b="0" baseline="0" dirty="0" smtClean="0"/>
                        <a:t>[  ] Comments </a:t>
                      </a:r>
                    </a:p>
                    <a:p>
                      <a:r>
                        <a:rPr lang="en-US" sz="1200" b="0" baseline="0" dirty="0" smtClean="0"/>
                        <a:t>[  ] Shares</a:t>
                      </a:r>
                      <a:endParaRPr lang="en-US" sz="1200" b="0" dirty="0"/>
                    </a:p>
                  </a:txBody>
                  <a:tcPr>
                    <a:solidFill>
                      <a:schemeClr val="accent2">
                        <a:lumMod val="75000"/>
                        <a:alpha val="38000"/>
                      </a:schemeClr>
                    </a:solidFill>
                  </a:tcPr>
                </a:tc>
              </a:tr>
            </a:tbl>
          </a:graphicData>
        </a:graphic>
      </p:graphicFrame>
    </p:spTree>
    <p:extLst>
      <p:ext uri="{BB962C8B-B14F-4D97-AF65-F5344CB8AC3E}">
        <p14:creationId xmlns:p14="http://schemas.microsoft.com/office/powerpoint/2010/main" val="192310432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1C7CB0"/>
          </a:solidFill>
        </p:spPr>
        <p:txBody>
          <a:bodyPr/>
          <a:lstStyle/>
          <a:p>
            <a:r>
              <a:rPr lang="en-US" b="1" dirty="0" smtClean="0">
                <a:solidFill>
                  <a:srgbClr val="FED655"/>
                </a:solidFill>
              </a:rPr>
              <a:t>Measurement Checklists</a:t>
            </a:r>
            <a:endParaRPr lang="en-US" b="1" dirty="0">
              <a:solidFill>
                <a:srgbClr val="FED655"/>
              </a:solidFill>
            </a:endParaRPr>
          </a:p>
        </p:txBody>
      </p:sp>
      <p:sp>
        <p:nvSpPr>
          <p:cNvPr id="3" name="Content Placeholder 2"/>
          <p:cNvSpPr>
            <a:spLocks noGrp="1"/>
          </p:cNvSpPr>
          <p:nvPr>
            <p:ph sz="half" idx="1"/>
          </p:nvPr>
        </p:nvSpPr>
        <p:spPr>
          <a:ln>
            <a:solidFill>
              <a:schemeClr val="tx1"/>
            </a:solidFill>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US" b="1" dirty="0" smtClean="0"/>
              <a:t>Key Metrics (list):</a:t>
            </a:r>
            <a:endParaRPr lang="en-US" b="1" dirty="0"/>
          </a:p>
        </p:txBody>
      </p:sp>
      <p:sp>
        <p:nvSpPr>
          <p:cNvPr id="4" name="Content Placeholder 3"/>
          <p:cNvSpPr>
            <a:spLocks noGrp="1"/>
          </p:cNvSpPr>
          <p:nvPr>
            <p:ph sz="half" idx="2"/>
          </p:nvPr>
        </p:nvSpPr>
        <p:spPr>
          <a:ln>
            <a:solidFill>
              <a:schemeClr val="tx1"/>
            </a:solidFill>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US" dirty="0" smtClean="0"/>
              <a:t>[  ] Configured Google Analytics to track social media traffic and conversions</a:t>
            </a:r>
          </a:p>
          <a:p>
            <a:pPr marL="0" marR="0" lvl="0" indent="0" defTabSz="914400" eaLnBrk="1" fontAlgn="auto" latinLnBrk="0" hangingPunct="1">
              <a:lnSpc>
                <a:spcPct val="100000"/>
              </a:lnSpc>
              <a:spcBef>
                <a:spcPts val="0"/>
              </a:spcBef>
              <a:spcAft>
                <a:spcPts val="0"/>
              </a:spcAft>
              <a:buClrTx/>
              <a:buSzTx/>
              <a:buFontTx/>
              <a:buNone/>
              <a:tabLst/>
              <a:defRPr/>
            </a:pPr>
            <a:endParaRPr lang="en-US" dirty="0" smtClean="0"/>
          </a:p>
          <a:p>
            <a:pPr marL="0" marR="0" lvl="0" indent="0" defTabSz="914400" eaLnBrk="1" fontAlgn="auto" latinLnBrk="0" hangingPunct="1">
              <a:lnSpc>
                <a:spcPct val="100000"/>
              </a:lnSpc>
              <a:spcBef>
                <a:spcPts val="0"/>
              </a:spcBef>
              <a:spcAft>
                <a:spcPts val="0"/>
              </a:spcAft>
              <a:buClrTx/>
              <a:buSzTx/>
              <a:buFontTx/>
              <a:buNone/>
              <a:tabLst/>
              <a:defRPr/>
            </a:pPr>
            <a:r>
              <a:rPr lang="en-US" dirty="0" smtClean="0"/>
              <a:t>[  ] Configured other third-party social media analytics tools</a:t>
            </a:r>
          </a:p>
          <a:p>
            <a:pPr marL="0" marR="0" lvl="0" indent="0" defTabSz="914400" eaLnBrk="1" fontAlgn="auto" latinLnBrk="0" hangingPunct="1">
              <a:lnSpc>
                <a:spcPct val="100000"/>
              </a:lnSpc>
              <a:spcBef>
                <a:spcPts val="0"/>
              </a:spcBef>
              <a:spcAft>
                <a:spcPts val="0"/>
              </a:spcAft>
              <a:buClrTx/>
              <a:buSzTx/>
              <a:buFontTx/>
              <a:buNone/>
              <a:tabLst/>
              <a:defRPr/>
            </a:pPr>
            <a:endParaRPr lang="en-US" dirty="0"/>
          </a:p>
          <a:p>
            <a:pPr marL="0" marR="0" lvl="0" indent="0" defTabSz="914400" eaLnBrk="1" fontAlgn="auto" latinLnBrk="0" hangingPunct="1">
              <a:lnSpc>
                <a:spcPct val="100000"/>
              </a:lnSpc>
              <a:spcBef>
                <a:spcPts val="0"/>
              </a:spcBef>
              <a:spcAft>
                <a:spcPts val="0"/>
              </a:spcAft>
              <a:buClrTx/>
              <a:buSzTx/>
              <a:buFontTx/>
              <a:buNone/>
              <a:tabLst/>
              <a:defRPr/>
            </a:pPr>
            <a:r>
              <a:rPr lang="en-US" dirty="0" smtClean="0"/>
              <a:t>[  ]  </a:t>
            </a:r>
            <a:endParaRPr lang="en-US" dirty="0"/>
          </a:p>
        </p:txBody>
      </p:sp>
    </p:spTree>
    <p:extLst>
      <p:ext uri="{BB962C8B-B14F-4D97-AF65-F5344CB8AC3E}">
        <p14:creationId xmlns:p14="http://schemas.microsoft.com/office/powerpoint/2010/main" val="134788965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1C7CB0"/>
          </a:solidFill>
        </p:spPr>
        <p:txBody>
          <a:bodyPr/>
          <a:lstStyle/>
          <a:p>
            <a:r>
              <a:rPr lang="en-US" b="1" dirty="0" smtClean="0">
                <a:solidFill>
                  <a:srgbClr val="FED655"/>
                </a:solidFill>
              </a:rPr>
              <a:t>90-Day Progress</a:t>
            </a:r>
            <a:endParaRPr lang="en-US" b="1" dirty="0">
              <a:solidFill>
                <a:srgbClr val="FED655"/>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69657192"/>
              </p:ext>
            </p:extLst>
          </p:nvPr>
        </p:nvGraphicFramePr>
        <p:xfrm>
          <a:off x="628650" y="1825625"/>
          <a:ext cx="7886700" cy="2727960"/>
        </p:xfrm>
        <a:graphic>
          <a:graphicData uri="http://schemas.openxmlformats.org/drawingml/2006/table">
            <a:tbl>
              <a:tblPr firstRow="1" bandRow="1">
                <a:tableStyleId>{5C22544A-7EE6-4342-B048-85BDC9FD1C3A}</a:tableStyleId>
              </a:tblPr>
              <a:tblGrid>
                <a:gridCol w="1577340"/>
                <a:gridCol w="1577340"/>
                <a:gridCol w="1577340"/>
                <a:gridCol w="1577340"/>
                <a:gridCol w="1577340"/>
              </a:tblGrid>
              <a:tr h="370840">
                <a:tc>
                  <a:txBody>
                    <a:bodyPr/>
                    <a:lstStyle/>
                    <a:p>
                      <a:r>
                        <a:rPr lang="en-US" dirty="0" smtClean="0"/>
                        <a:t>Network</a:t>
                      </a:r>
                      <a:endParaRPr lang="en-US" dirty="0"/>
                    </a:p>
                  </a:txBody>
                  <a:tcPr/>
                </a:tc>
                <a:tc>
                  <a:txBody>
                    <a:bodyPr/>
                    <a:lstStyle/>
                    <a:p>
                      <a:r>
                        <a:rPr lang="en-US" dirty="0" smtClean="0"/>
                        <a:t>Page Likes /</a:t>
                      </a:r>
                    </a:p>
                    <a:p>
                      <a:r>
                        <a:rPr lang="en-US" dirty="0" smtClean="0"/>
                        <a:t>Followers</a:t>
                      </a:r>
                      <a:endParaRPr lang="en-US" dirty="0"/>
                    </a:p>
                  </a:txBody>
                  <a:tcPr/>
                </a:tc>
                <a:tc>
                  <a:txBody>
                    <a:bodyPr/>
                    <a:lstStyle/>
                    <a:p>
                      <a:r>
                        <a:rPr lang="en-US" dirty="0" smtClean="0"/>
                        <a:t>%  Growth</a:t>
                      </a:r>
                      <a:endParaRPr lang="en-US" dirty="0"/>
                    </a:p>
                  </a:txBody>
                  <a:tcPr/>
                </a:tc>
                <a:tc>
                  <a:txBody>
                    <a:bodyPr/>
                    <a:lstStyle/>
                    <a:p>
                      <a:r>
                        <a:rPr lang="en-US" dirty="0" smtClean="0"/>
                        <a:t>Referral</a:t>
                      </a:r>
                      <a:r>
                        <a:rPr lang="en-US" baseline="0" dirty="0" smtClean="0"/>
                        <a:t> Traffic</a:t>
                      </a:r>
                      <a:endParaRPr lang="en-US" dirty="0"/>
                    </a:p>
                  </a:txBody>
                  <a:tcPr/>
                </a:tc>
                <a:tc>
                  <a:txBody>
                    <a:bodyPr/>
                    <a:lstStyle/>
                    <a:p>
                      <a:r>
                        <a:rPr lang="en-US" dirty="0" smtClean="0"/>
                        <a:t>Conversions</a:t>
                      </a:r>
                      <a:endParaRPr lang="en-US" dirty="0"/>
                    </a:p>
                  </a:txBody>
                  <a:tcPr/>
                </a:tc>
              </a:tr>
              <a:tr h="370840">
                <a:tc>
                  <a:txBody>
                    <a:bodyPr/>
                    <a:lstStyle/>
                    <a:p>
                      <a:r>
                        <a:rPr lang="en-US" dirty="0" smtClean="0"/>
                        <a:t>Facebook</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r>
                        <a:rPr lang="en-US" dirty="0" smtClean="0"/>
                        <a:t>Twitter</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r>
                        <a:rPr lang="en-US" dirty="0" smtClean="0"/>
                        <a:t>LinkedIn</a:t>
                      </a:r>
                      <a:endParaRPr lang="en-US" dirty="0"/>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tr>
              <a:tr h="370840">
                <a:tc>
                  <a:txBody>
                    <a:bodyPr/>
                    <a:lstStyle/>
                    <a:p>
                      <a:r>
                        <a:rPr lang="en-US" dirty="0" smtClean="0"/>
                        <a:t>Google+</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r>
                        <a:rPr lang="en-US" dirty="0" smtClean="0"/>
                        <a:t>Pinterest</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r>
                        <a:rPr lang="en-US" dirty="0" smtClean="0"/>
                        <a:t>Instagram</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bl>
          </a:graphicData>
        </a:graphic>
      </p:graphicFrame>
    </p:spTree>
    <p:extLst>
      <p:ext uri="{BB962C8B-B14F-4D97-AF65-F5344CB8AC3E}">
        <p14:creationId xmlns:p14="http://schemas.microsoft.com/office/powerpoint/2010/main" val="206829254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1C7CB0"/>
          </a:solidFill>
        </p:spPr>
        <p:txBody>
          <a:bodyPr/>
          <a:lstStyle/>
          <a:p>
            <a:r>
              <a:rPr lang="en-US" dirty="0" smtClean="0">
                <a:solidFill>
                  <a:srgbClr val="FED655"/>
                </a:solidFill>
              </a:rPr>
              <a:t>Notes &amp; </a:t>
            </a:r>
            <a:r>
              <a:rPr lang="en-US" b="1" dirty="0" smtClean="0">
                <a:solidFill>
                  <a:srgbClr val="FED655"/>
                </a:solidFill>
              </a:rPr>
              <a:t>Findings</a:t>
            </a:r>
            <a:endParaRPr lang="en-US" b="1" dirty="0">
              <a:solidFill>
                <a:srgbClr val="FED655"/>
              </a:solidFill>
            </a:endParaRPr>
          </a:p>
        </p:txBody>
      </p:sp>
      <p:sp>
        <p:nvSpPr>
          <p:cNvPr id="3" name="Content Placeholder 2"/>
          <p:cNvSpPr>
            <a:spLocks noGrp="1"/>
          </p:cNvSpPr>
          <p:nvPr>
            <p:ph idx="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US" dirty="0" smtClean="0"/>
              <a:t>What went well with our strategy?</a:t>
            </a:r>
          </a:p>
          <a:p>
            <a:pPr marL="0" marR="0" lvl="0" indent="0" defTabSz="914400" eaLnBrk="1" fontAlgn="auto" latinLnBrk="0" hangingPunct="1">
              <a:lnSpc>
                <a:spcPct val="100000"/>
              </a:lnSpc>
              <a:spcBef>
                <a:spcPts val="0"/>
              </a:spcBef>
              <a:spcAft>
                <a:spcPts val="0"/>
              </a:spcAft>
              <a:buClrTx/>
              <a:buSzTx/>
              <a:buFontTx/>
              <a:buNone/>
              <a:tabLst/>
              <a:defRPr/>
            </a:pPr>
            <a:endParaRPr lang="en-US" dirty="0" smtClean="0"/>
          </a:p>
          <a:p>
            <a:pPr marL="0" marR="0" lvl="0" indent="0" defTabSz="914400" eaLnBrk="1" fontAlgn="auto" latinLnBrk="0" hangingPunct="1">
              <a:lnSpc>
                <a:spcPct val="100000"/>
              </a:lnSpc>
              <a:spcBef>
                <a:spcPts val="0"/>
              </a:spcBef>
              <a:spcAft>
                <a:spcPts val="0"/>
              </a:spcAft>
              <a:buClrTx/>
              <a:buSzTx/>
              <a:buFontTx/>
              <a:buNone/>
              <a:tabLst/>
              <a:defRPr/>
            </a:pPr>
            <a:endParaRPr lang="en-US" dirty="0"/>
          </a:p>
          <a:p>
            <a:pPr marL="0" marR="0" lvl="0" indent="0" defTabSz="914400" eaLnBrk="1" fontAlgn="auto" latinLnBrk="0" hangingPunct="1">
              <a:lnSpc>
                <a:spcPct val="100000"/>
              </a:lnSpc>
              <a:spcBef>
                <a:spcPts val="0"/>
              </a:spcBef>
              <a:spcAft>
                <a:spcPts val="0"/>
              </a:spcAft>
              <a:buClrTx/>
              <a:buSzTx/>
              <a:buFontTx/>
              <a:buNone/>
              <a:tabLst/>
              <a:defRPr/>
            </a:pPr>
            <a:endParaRPr lang="en-US" dirty="0" smtClean="0"/>
          </a:p>
          <a:p>
            <a:pPr marL="0" marR="0" lvl="0" indent="0" defTabSz="914400" eaLnBrk="1" fontAlgn="auto" latinLnBrk="0" hangingPunct="1">
              <a:lnSpc>
                <a:spcPct val="100000"/>
              </a:lnSpc>
              <a:spcBef>
                <a:spcPts val="0"/>
              </a:spcBef>
              <a:spcAft>
                <a:spcPts val="0"/>
              </a:spcAft>
              <a:buClrTx/>
              <a:buSzTx/>
              <a:buFontTx/>
              <a:buNone/>
              <a:tabLst/>
              <a:defRPr/>
            </a:pPr>
            <a:r>
              <a:rPr lang="en-US" dirty="0" smtClean="0"/>
              <a:t>What went wrong with our strategy?</a:t>
            </a:r>
          </a:p>
          <a:p>
            <a:pPr marL="0" marR="0" lvl="0" indent="0" defTabSz="914400" eaLnBrk="1" fontAlgn="auto" latinLnBrk="0" hangingPunct="1">
              <a:lnSpc>
                <a:spcPct val="100000"/>
              </a:lnSpc>
              <a:spcBef>
                <a:spcPts val="0"/>
              </a:spcBef>
              <a:spcAft>
                <a:spcPts val="0"/>
              </a:spcAft>
              <a:buClrTx/>
              <a:buSzTx/>
              <a:buFontTx/>
              <a:buNone/>
              <a:tabLst/>
              <a:defRPr/>
            </a:pPr>
            <a:endParaRPr lang="en-US" dirty="0"/>
          </a:p>
          <a:p>
            <a:pPr marL="0" marR="0" lvl="0" indent="0" defTabSz="914400" eaLnBrk="1" fontAlgn="auto" latinLnBrk="0" hangingPunct="1">
              <a:lnSpc>
                <a:spcPct val="100000"/>
              </a:lnSpc>
              <a:spcBef>
                <a:spcPts val="0"/>
              </a:spcBef>
              <a:spcAft>
                <a:spcPts val="0"/>
              </a:spcAft>
              <a:buClrTx/>
              <a:buSzTx/>
              <a:buFontTx/>
              <a:buNone/>
              <a:tabLst/>
              <a:defRPr/>
            </a:pPr>
            <a:endParaRPr lang="en-US" dirty="0" smtClean="0"/>
          </a:p>
          <a:p>
            <a:pPr marL="0" marR="0" lvl="0" indent="0" defTabSz="914400" eaLnBrk="1" fontAlgn="auto" latinLnBrk="0" hangingPunct="1">
              <a:lnSpc>
                <a:spcPct val="100000"/>
              </a:lnSpc>
              <a:spcBef>
                <a:spcPts val="0"/>
              </a:spcBef>
              <a:spcAft>
                <a:spcPts val="0"/>
              </a:spcAft>
              <a:buClrTx/>
              <a:buSzTx/>
              <a:buFontTx/>
              <a:buNone/>
              <a:tabLst/>
              <a:defRPr/>
            </a:pPr>
            <a:endParaRPr lang="en-US" dirty="0"/>
          </a:p>
          <a:p>
            <a:pPr marL="0" marR="0" lvl="0" indent="0" defTabSz="914400" eaLnBrk="1" fontAlgn="auto" latinLnBrk="0" hangingPunct="1">
              <a:lnSpc>
                <a:spcPct val="100000"/>
              </a:lnSpc>
              <a:spcBef>
                <a:spcPts val="0"/>
              </a:spcBef>
              <a:spcAft>
                <a:spcPts val="0"/>
              </a:spcAft>
              <a:buClrTx/>
              <a:buSzTx/>
              <a:buFontTx/>
              <a:buNone/>
              <a:tabLst/>
              <a:defRPr/>
            </a:pPr>
            <a:r>
              <a:rPr lang="en-US" dirty="0" smtClean="0"/>
              <a:t>How can we improve our strategy?</a:t>
            </a:r>
            <a:endParaRPr lang="en-US" dirty="0"/>
          </a:p>
        </p:txBody>
      </p:sp>
    </p:spTree>
    <p:extLst>
      <p:ext uri="{BB962C8B-B14F-4D97-AF65-F5344CB8AC3E}">
        <p14:creationId xmlns:p14="http://schemas.microsoft.com/office/powerpoint/2010/main" val="5817478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solidFill>
            <a:srgbClr val="1C7CB0"/>
          </a:solidFill>
        </p:spPr>
        <p:txBody>
          <a:bodyPr/>
          <a:lstStyle/>
          <a:p>
            <a:pPr algn="ctr"/>
            <a:r>
              <a:rPr lang="en-US" b="1" dirty="0" smtClean="0">
                <a:solidFill>
                  <a:srgbClr val="FED655"/>
                </a:solidFill>
              </a:rPr>
              <a:t>How To Use This Template</a:t>
            </a:r>
            <a:endParaRPr lang="en-US" b="1" dirty="0">
              <a:solidFill>
                <a:srgbClr val="FED655"/>
              </a:solidFill>
            </a:endParaRPr>
          </a:p>
        </p:txBody>
      </p:sp>
      <p:sp>
        <p:nvSpPr>
          <p:cNvPr id="3" name="Content Placeholder 2"/>
          <p:cNvSpPr>
            <a:spLocks noGrp="1"/>
          </p:cNvSpPr>
          <p:nvPr>
            <p:ph idx="1"/>
          </p:nvPr>
        </p:nvSpPr>
        <p:spPr/>
        <p:txBody>
          <a:bodyPr>
            <a:norm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dirty="0" smtClean="0"/>
              <a:t>This template is best used as a companion to our blog post titled How To Develop A Winning Social Media Content Strategy:</a:t>
            </a:r>
          </a:p>
          <a:p>
            <a:pPr marL="0" marR="0" lvl="0" indent="0" defTabSz="914400" eaLnBrk="1" fontAlgn="auto" latinLnBrk="0" hangingPunct="1">
              <a:lnSpc>
                <a:spcPct val="100000"/>
              </a:lnSpc>
              <a:spcBef>
                <a:spcPts val="0"/>
              </a:spcBef>
              <a:spcAft>
                <a:spcPts val="0"/>
              </a:spcAft>
              <a:buClrTx/>
              <a:buSzTx/>
              <a:buFontTx/>
              <a:buNone/>
              <a:tabLst/>
              <a:defRPr/>
            </a:pPr>
            <a:endParaRPr lang="en-US" dirty="0"/>
          </a:p>
          <a:p>
            <a:pPr marL="0" marR="0" lvl="0" indent="0" defTabSz="914400" eaLnBrk="1" fontAlgn="auto" latinLnBrk="0" hangingPunct="1">
              <a:lnSpc>
                <a:spcPct val="100000"/>
              </a:lnSpc>
              <a:spcBef>
                <a:spcPts val="0"/>
              </a:spcBef>
              <a:spcAft>
                <a:spcPts val="0"/>
              </a:spcAft>
              <a:buClrTx/>
              <a:buSzTx/>
              <a:buFontTx/>
              <a:buNone/>
              <a:tabLst/>
              <a:defRPr/>
            </a:pPr>
            <a:r>
              <a:rPr lang="en-US" dirty="0" smtClean="0">
                <a:hlinkClick r:id="rId2"/>
              </a:rPr>
              <a:t>http://</a:t>
            </a:r>
            <a:r>
              <a:rPr lang="en-US" dirty="0" err="1" smtClean="0">
                <a:hlinkClick r:id="rId2"/>
              </a:rPr>
              <a:t>www.coschedule.com</a:t>
            </a:r>
            <a:r>
              <a:rPr lang="en-US" dirty="0" smtClean="0">
                <a:hlinkClick r:id="rId2"/>
              </a:rPr>
              <a:t>/blog/social-media-content-strategy-template</a:t>
            </a:r>
            <a:endParaRPr lang="en-US" dirty="0" smtClean="0"/>
          </a:p>
          <a:p>
            <a:pPr marL="0" marR="0" lvl="0" indent="0" defTabSz="914400" eaLnBrk="1" fontAlgn="auto" latinLnBrk="0" hangingPunct="1">
              <a:lnSpc>
                <a:spcPct val="100000"/>
              </a:lnSpc>
              <a:spcBef>
                <a:spcPts val="0"/>
              </a:spcBef>
              <a:spcAft>
                <a:spcPts val="0"/>
              </a:spcAft>
              <a:buClrTx/>
              <a:buSzTx/>
              <a:buFontTx/>
              <a:buNone/>
              <a:tabLst/>
              <a:defRPr/>
            </a:pPr>
            <a:endParaRPr lang="en-US" dirty="0"/>
          </a:p>
          <a:p>
            <a:pPr marL="0" marR="0" lvl="0" indent="0" defTabSz="914400" eaLnBrk="1" fontAlgn="auto" latinLnBrk="0" hangingPunct="1">
              <a:lnSpc>
                <a:spcPct val="100000"/>
              </a:lnSpc>
              <a:spcBef>
                <a:spcPts val="0"/>
              </a:spcBef>
              <a:spcAft>
                <a:spcPts val="0"/>
              </a:spcAft>
              <a:buClrTx/>
              <a:buSzTx/>
              <a:buFontTx/>
              <a:buNone/>
              <a:tabLst/>
              <a:defRPr/>
            </a:pPr>
            <a:r>
              <a:rPr lang="en-US" dirty="0" smtClean="0"/>
              <a:t>Use the post linked above as a reference point to complete this template. By the time you’re done, you’ll have a fully documented content strategy for your social media marketing efforts.</a:t>
            </a:r>
            <a:endParaRPr lang="en-US" dirty="0"/>
          </a:p>
        </p:txBody>
      </p:sp>
    </p:spTree>
    <p:extLst>
      <p:ext uri="{BB962C8B-B14F-4D97-AF65-F5344CB8AC3E}">
        <p14:creationId xmlns:p14="http://schemas.microsoft.com/office/powerpoint/2010/main" val="18242884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1C7CB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solidFill>
            <a:srgbClr val="1C7CB0"/>
          </a:solidFill>
        </p:spPr>
        <p:txBody>
          <a:bodyPr/>
          <a:lstStyle/>
          <a:p>
            <a:r>
              <a:rPr lang="en-US" b="1" dirty="0" smtClean="0">
                <a:solidFill>
                  <a:srgbClr val="FED655"/>
                </a:solidFill>
              </a:rPr>
              <a:t>Step 1: </a:t>
            </a:r>
            <a:br>
              <a:rPr lang="en-US" b="1" dirty="0" smtClean="0">
                <a:solidFill>
                  <a:srgbClr val="FED655"/>
                </a:solidFill>
              </a:rPr>
            </a:br>
            <a:r>
              <a:rPr lang="en-US" b="1" dirty="0" smtClean="0">
                <a:solidFill>
                  <a:srgbClr val="FED655"/>
                </a:solidFill>
              </a:rPr>
              <a:t>Establish Goals</a:t>
            </a:r>
            <a:endParaRPr lang="en-US" b="1" dirty="0">
              <a:solidFill>
                <a:srgbClr val="FED655"/>
              </a:solidFill>
            </a:endParaRPr>
          </a:p>
        </p:txBody>
      </p:sp>
    </p:spTree>
    <p:extLst>
      <p:ext uri="{BB962C8B-B14F-4D97-AF65-F5344CB8AC3E}">
        <p14:creationId xmlns:p14="http://schemas.microsoft.com/office/powerpoint/2010/main" val="14965269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1C7CB0"/>
          </a:solidFill>
        </p:spPr>
        <p:txBody>
          <a:bodyPr/>
          <a:lstStyle/>
          <a:p>
            <a:r>
              <a:rPr lang="en-US" b="1" dirty="0" smtClean="0">
                <a:solidFill>
                  <a:srgbClr val="FED655"/>
                </a:solidFill>
              </a:rPr>
              <a:t>Understand Why You’re On Social Media</a:t>
            </a:r>
            <a:endParaRPr lang="en-US" b="1" dirty="0">
              <a:solidFill>
                <a:srgbClr val="FED655"/>
              </a:solidFill>
            </a:endParaRPr>
          </a:p>
        </p:txBody>
      </p:sp>
      <p:sp>
        <p:nvSpPr>
          <p:cNvPr id="3" name="Content Placeholder 2"/>
          <p:cNvSpPr>
            <a:spLocks noGrp="1"/>
          </p:cNvSpPr>
          <p:nvPr>
            <p:ph idx="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2800" dirty="0" smtClean="0"/>
              <a:t>Knowing what you want to achieve on social media is the first step toward success. Identify business objectives social media can help you achieve. Then, list social objectives that support those goals.</a:t>
            </a:r>
          </a:p>
          <a:p>
            <a:pPr marL="0" marR="0" lvl="0" indent="0" defTabSz="914400" eaLnBrk="1" fontAlgn="auto" latinLnBrk="0" hangingPunct="1">
              <a:lnSpc>
                <a:spcPct val="100000"/>
              </a:lnSpc>
              <a:spcBef>
                <a:spcPts val="0"/>
              </a:spcBef>
              <a:spcAft>
                <a:spcPts val="0"/>
              </a:spcAft>
              <a:buClrTx/>
              <a:buSzTx/>
              <a:buFontTx/>
              <a:buNone/>
              <a:tabLst/>
              <a:defRPr/>
            </a:pPr>
            <a:endParaRPr lang="en-US" sz="2800" dirty="0"/>
          </a:p>
          <a:p>
            <a:pPr marL="0" marR="0" lvl="0" indent="0" defTabSz="914400" eaLnBrk="1" fontAlgn="auto" latinLnBrk="0" hangingPunct="1">
              <a:lnSpc>
                <a:spcPct val="100000"/>
              </a:lnSpc>
              <a:spcBef>
                <a:spcPts val="0"/>
              </a:spcBef>
              <a:spcAft>
                <a:spcPts val="0"/>
              </a:spcAft>
              <a:buClrTx/>
              <a:buSzTx/>
              <a:buFontTx/>
              <a:buNone/>
              <a:tabLst/>
              <a:defRPr/>
            </a:pP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569956571"/>
              </p:ext>
            </p:extLst>
          </p:nvPr>
        </p:nvGraphicFramePr>
        <p:xfrm>
          <a:off x="628650" y="3908706"/>
          <a:ext cx="7886700" cy="1854200"/>
        </p:xfrm>
        <a:graphic>
          <a:graphicData uri="http://schemas.openxmlformats.org/drawingml/2006/table">
            <a:tbl>
              <a:tblPr firstRow="1" bandRow="1">
                <a:tableStyleId>{5C22544A-7EE6-4342-B048-85BDC9FD1C3A}</a:tableStyleId>
              </a:tblPr>
              <a:tblGrid>
                <a:gridCol w="3943350"/>
                <a:gridCol w="3943350"/>
              </a:tblGrid>
              <a:tr h="370840">
                <a:tc>
                  <a:txBody>
                    <a:bodyPr/>
                    <a:lstStyle/>
                    <a:p>
                      <a:r>
                        <a:rPr lang="en-US" dirty="0" smtClean="0"/>
                        <a:t>Business Objectives</a:t>
                      </a:r>
                      <a:endParaRPr lang="en-US" dirty="0"/>
                    </a:p>
                  </a:txBody>
                  <a:tcPr/>
                </a:tc>
                <a:tc>
                  <a:txBody>
                    <a:bodyPr/>
                    <a:lstStyle/>
                    <a:p>
                      <a:r>
                        <a:rPr lang="en-US" dirty="0" smtClean="0"/>
                        <a:t>Social Objectives</a:t>
                      </a:r>
                      <a:endParaRPr lang="en-US" dirty="0"/>
                    </a:p>
                  </a:txBody>
                  <a:tcPr/>
                </a:tc>
              </a:tr>
              <a:tr h="370840">
                <a:tc>
                  <a:txBody>
                    <a:bodyPr/>
                    <a:lstStyle/>
                    <a:p>
                      <a:endParaRPr lang="en-US" dirty="0"/>
                    </a:p>
                  </a:txBody>
                  <a:tcPr/>
                </a:tc>
                <a:tc>
                  <a:txBody>
                    <a:bodyPr/>
                    <a:lstStyle/>
                    <a:p>
                      <a:endParaRPr lang="en-US" dirty="0"/>
                    </a:p>
                  </a:txBody>
                  <a:tcPr/>
                </a:tc>
              </a:tr>
              <a:tr h="370840">
                <a:tc>
                  <a:txBody>
                    <a:bodyPr/>
                    <a:lstStyle/>
                    <a:p>
                      <a:endParaRPr lang="en-US" dirty="0"/>
                    </a:p>
                  </a:txBody>
                  <a:tcPr/>
                </a:tc>
                <a:tc>
                  <a:txBody>
                    <a:bodyPr/>
                    <a:lstStyle/>
                    <a:p>
                      <a:endParaRPr lang="en-US" dirty="0"/>
                    </a:p>
                  </a:txBody>
                  <a:tcPr/>
                </a:tc>
              </a:tr>
              <a:tr h="370840">
                <a:tc>
                  <a:txBody>
                    <a:bodyPr/>
                    <a:lstStyle/>
                    <a:p>
                      <a:endParaRPr lang="en-US" dirty="0"/>
                    </a:p>
                  </a:txBody>
                  <a:tcPr/>
                </a:tc>
                <a:tc>
                  <a:txBody>
                    <a:bodyPr/>
                    <a:lstStyle/>
                    <a:p>
                      <a:endParaRPr lang="en-US" dirty="0"/>
                    </a:p>
                  </a:txBody>
                  <a:tcPr/>
                </a:tc>
              </a:tr>
              <a:tr h="370840">
                <a:tc>
                  <a:txBody>
                    <a:bodyPr/>
                    <a:lstStyle/>
                    <a:p>
                      <a:endParaRPr lang="en-US"/>
                    </a:p>
                  </a:txBody>
                  <a:tcPr/>
                </a:tc>
                <a:tc>
                  <a:txBody>
                    <a:bodyPr/>
                    <a:lstStyle/>
                    <a:p>
                      <a:endParaRPr lang="en-US" dirty="0"/>
                    </a:p>
                  </a:txBody>
                  <a:tcPr/>
                </a:tc>
              </a:tr>
            </a:tbl>
          </a:graphicData>
        </a:graphic>
      </p:graphicFrame>
    </p:spTree>
    <p:extLst>
      <p:ext uri="{BB962C8B-B14F-4D97-AF65-F5344CB8AC3E}">
        <p14:creationId xmlns:p14="http://schemas.microsoft.com/office/powerpoint/2010/main" val="12623448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1C7CB0"/>
          </a:solidFill>
        </p:spPr>
        <p:txBody>
          <a:bodyPr/>
          <a:lstStyle/>
          <a:p>
            <a:r>
              <a:rPr lang="en-US" b="1" dirty="0" smtClean="0">
                <a:solidFill>
                  <a:srgbClr val="FED655"/>
                </a:solidFill>
              </a:rPr>
              <a:t>Establish Specific Goals</a:t>
            </a:r>
            <a:endParaRPr lang="en-US" b="1" dirty="0">
              <a:solidFill>
                <a:srgbClr val="FED655"/>
              </a:solidFill>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007430163"/>
              </p:ext>
            </p:extLst>
          </p:nvPr>
        </p:nvGraphicFramePr>
        <p:xfrm>
          <a:off x="628650" y="4291032"/>
          <a:ext cx="7886700" cy="2225040"/>
        </p:xfrm>
        <a:graphic>
          <a:graphicData uri="http://schemas.openxmlformats.org/drawingml/2006/table">
            <a:tbl>
              <a:tblPr firstRow="1" bandRow="1">
                <a:tableStyleId>{5C22544A-7EE6-4342-B048-85BDC9FD1C3A}</a:tableStyleId>
              </a:tblPr>
              <a:tblGrid>
                <a:gridCol w="5772150"/>
                <a:gridCol w="2114550"/>
              </a:tblGrid>
              <a:tr h="370840">
                <a:tc>
                  <a:txBody>
                    <a:bodyPr/>
                    <a:lstStyle/>
                    <a:p>
                      <a:r>
                        <a:rPr lang="en-US" dirty="0" smtClean="0"/>
                        <a:t>Goal</a:t>
                      </a:r>
                      <a:endParaRPr lang="en-US" dirty="0"/>
                    </a:p>
                  </a:txBody>
                  <a:tcPr/>
                </a:tc>
                <a:tc>
                  <a:txBody>
                    <a:bodyPr/>
                    <a:lstStyle/>
                    <a:p>
                      <a:r>
                        <a:rPr lang="en-US" dirty="0" smtClean="0"/>
                        <a:t>Deadline</a:t>
                      </a:r>
                      <a:endParaRPr lang="en-US" dirty="0"/>
                    </a:p>
                  </a:txBody>
                  <a:tcPr/>
                </a:tc>
              </a:tr>
              <a:tr h="370840">
                <a:tc>
                  <a:txBody>
                    <a:bodyPr/>
                    <a:lstStyle/>
                    <a:p>
                      <a:endParaRPr lang="en-US" dirty="0"/>
                    </a:p>
                  </a:txBody>
                  <a:tcPr/>
                </a:tc>
                <a:tc>
                  <a:txBody>
                    <a:bodyPr/>
                    <a:lstStyle/>
                    <a:p>
                      <a:endParaRPr lang="en-US" dirty="0"/>
                    </a:p>
                  </a:txBody>
                  <a:tcPr/>
                </a:tc>
              </a:tr>
              <a:tr h="370840">
                <a:tc>
                  <a:txBody>
                    <a:bodyPr/>
                    <a:lstStyle/>
                    <a:p>
                      <a:endParaRPr lang="en-US" dirty="0"/>
                    </a:p>
                  </a:txBody>
                  <a:tcPr/>
                </a:tc>
                <a:tc>
                  <a:txBody>
                    <a:bodyPr/>
                    <a:lstStyle/>
                    <a:p>
                      <a:endParaRPr lang="en-US" dirty="0"/>
                    </a:p>
                  </a:txBody>
                  <a:tcPr/>
                </a:tc>
              </a:tr>
              <a:tr h="370840">
                <a:tc>
                  <a:txBody>
                    <a:bodyPr/>
                    <a:lstStyle/>
                    <a:p>
                      <a:endParaRPr lang="en-US"/>
                    </a:p>
                  </a:txBody>
                  <a:tcPr/>
                </a:tc>
                <a:tc>
                  <a:txBody>
                    <a:bodyPr/>
                    <a:lstStyle/>
                    <a:p>
                      <a:endParaRPr lang="en-US" dirty="0"/>
                    </a:p>
                  </a:txBody>
                  <a:tcPr/>
                </a:tc>
              </a:tr>
              <a:tr h="370840">
                <a:tc>
                  <a:txBody>
                    <a:bodyPr/>
                    <a:lstStyle/>
                    <a:p>
                      <a:endParaRPr lang="en-US"/>
                    </a:p>
                  </a:txBody>
                  <a:tcPr/>
                </a:tc>
                <a:tc>
                  <a:txBody>
                    <a:bodyPr/>
                    <a:lstStyle/>
                    <a:p>
                      <a:endParaRPr lang="en-US" dirty="0"/>
                    </a:p>
                  </a:txBody>
                  <a:tcPr/>
                </a:tc>
              </a:tr>
              <a:tr h="370840">
                <a:tc>
                  <a:txBody>
                    <a:bodyPr/>
                    <a:lstStyle/>
                    <a:p>
                      <a:endParaRPr lang="en-US" dirty="0"/>
                    </a:p>
                  </a:txBody>
                  <a:tcPr/>
                </a:tc>
                <a:tc>
                  <a:txBody>
                    <a:bodyPr/>
                    <a:lstStyle/>
                    <a:p>
                      <a:endParaRPr lang="en-US" dirty="0"/>
                    </a:p>
                  </a:txBody>
                  <a:tcPr/>
                </a:tc>
              </a:tr>
            </a:tbl>
          </a:graphicData>
        </a:graphic>
      </p:graphicFrame>
      <p:sp>
        <p:nvSpPr>
          <p:cNvPr id="6" name="TextBox 5"/>
          <p:cNvSpPr txBox="1"/>
          <p:nvPr/>
        </p:nvSpPr>
        <p:spPr>
          <a:xfrm>
            <a:off x="628650" y="1782501"/>
            <a:ext cx="7886700" cy="58939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dirty="0" smtClean="0"/>
              <a:t>Describe the challenges you face, why your goals are important, and how you intend to achieve them </a:t>
            </a:r>
            <a:r>
              <a:rPr lang="is-IS" dirty="0" smtClean="0"/>
              <a:t>…</a:t>
            </a:r>
            <a:endParaRPr lang="en-US" dirty="0"/>
          </a:p>
        </p:txBody>
      </p:sp>
    </p:spTree>
    <p:extLst>
      <p:ext uri="{BB962C8B-B14F-4D97-AF65-F5344CB8AC3E}">
        <p14:creationId xmlns:p14="http://schemas.microsoft.com/office/powerpoint/2010/main" val="9144112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1C7CB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solidFill>
            <a:srgbClr val="1C7CB0"/>
          </a:solidFill>
        </p:spPr>
        <p:txBody>
          <a:bodyPr/>
          <a:lstStyle/>
          <a:p>
            <a:r>
              <a:rPr lang="en-US" b="1" dirty="0" smtClean="0">
                <a:solidFill>
                  <a:srgbClr val="FED655"/>
                </a:solidFill>
              </a:rPr>
              <a:t>Step 2: </a:t>
            </a:r>
            <a:br>
              <a:rPr lang="en-US" b="1" dirty="0" smtClean="0">
                <a:solidFill>
                  <a:srgbClr val="FED655"/>
                </a:solidFill>
              </a:rPr>
            </a:br>
            <a:r>
              <a:rPr lang="en-US" b="1" dirty="0" smtClean="0">
                <a:solidFill>
                  <a:srgbClr val="FED655"/>
                </a:solidFill>
              </a:rPr>
              <a:t>Social Media  Audit</a:t>
            </a:r>
            <a:endParaRPr lang="en-US" b="1" dirty="0">
              <a:solidFill>
                <a:srgbClr val="FED655"/>
              </a:solidFill>
            </a:endParaRPr>
          </a:p>
        </p:txBody>
      </p:sp>
    </p:spTree>
    <p:extLst>
      <p:ext uri="{BB962C8B-B14F-4D97-AF65-F5344CB8AC3E}">
        <p14:creationId xmlns:p14="http://schemas.microsoft.com/office/powerpoint/2010/main" val="4387771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1C7CB0"/>
          </a:solidFill>
        </p:spPr>
        <p:txBody>
          <a:bodyPr/>
          <a:lstStyle/>
          <a:p>
            <a:r>
              <a:rPr lang="en-US" b="1" dirty="0" smtClean="0">
                <a:solidFill>
                  <a:srgbClr val="FED655"/>
                </a:solidFill>
              </a:rPr>
              <a:t>3-Step Social Media Audit</a:t>
            </a:r>
            <a:endParaRPr lang="en-US" b="1" dirty="0">
              <a:solidFill>
                <a:srgbClr val="FED655"/>
              </a:solidFill>
            </a:endParaRPr>
          </a:p>
        </p:txBody>
      </p:sp>
      <p:sp>
        <p:nvSpPr>
          <p:cNvPr id="3" name="Content Placeholder 2"/>
          <p:cNvSpPr>
            <a:spLocks noGrp="1"/>
          </p:cNvSpPr>
          <p:nvPr>
            <p:ph idx="1"/>
          </p:nvPr>
        </p:nvSpPr>
        <p:spPr/>
        <p:txBody>
          <a:bodyPr>
            <a:normAutofit/>
          </a:bodyPr>
          <a:lstStyle/>
          <a:p>
            <a:pPr marL="0" indent="0">
              <a:buNone/>
            </a:pPr>
            <a:r>
              <a:rPr lang="en-US" dirty="0" smtClean="0"/>
              <a:t>Which social media networks are we on? List them:</a:t>
            </a:r>
          </a:p>
          <a:p>
            <a:pPr marL="0" indent="0">
              <a:buNone/>
            </a:pPr>
            <a:endParaRPr lang="en-US" dirty="0" smtClean="0"/>
          </a:p>
          <a:p>
            <a:pPr marL="0" indent="0">
              <a:buNone/>
            </a:pPr>
            <a:endParaRPr lang="en-US" dirty="0" smtClean="0"/>
          </a:p>
          <a:p>
            <a:pPr marL="0" indent="0">
              <a:buNone/>
            </a:pPr>
            <a:r>
              <a:rPr lang="en-US" dirty="0" smtClean="0"/>
              <a:t>List abandoned accounts to remove (if any):</a:t>
            </a:r>
          </a:p>
          <a:p>
            <a:pPr marL="0" indent="0">
              <a:buNone/>
            </a:pPr>
            <a:endParaRPr lang="en-US" dirty="0" smtClean="0"/>
          </a:p>
          <a:p>
            <a:pPr marL="0" indent="0">
              <a:buNone/>
            </a:pPr>
            <a:endParaRPr lang="en-US" dirty="0"/>
          </a:p>
          <a:p>
            <a:pPr marL="0" indent="0">
              <a:buNone/>
            </a:pPr>
            <a:r>
              <a:rPr lang="en-US" dirty="0" smtClean="0"/>
              <a:t>List duplicate accounts to merge (if any):</a:t>
            </a:r>
          </a:p>
        </p:txBody>
      </p:sp>
    </p:spTree>
    <p:extLst>
      <p:ext uri="{BB962C8B-B14F-4D97-AF65-F5344CB8AC3E}">
        <p14:creationId xmlns:p14="http://schemas.microsoft.com/office/powerpoint/2010/main" val="212339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1C7CB0"/>
          </a:solidFill>
        </p:spPr>
        <p:txBody>
          <a:bodyPr/>
          <a:lstStyle/>
          <a:p>
            <a:r>
              <a:rPr lang="en-US" b="1" dirty="0" smtClean="0">
                <a:solidFill>
                  <a:srgbClr val="FED655"/>
                </a:solidFill>
              </a:rPr>
              <a:t>Social Media Account Inventory</a:t>
            </a:r>
            <a:endParaRPr lang="en-US" b="1" dirty="0">
              <a:solidFill>
                <a:srgbClr val="FED655"/>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60771700"/>
              </p:ext>
            </p:extLst>
          </p:nvPr>
        </p:nvGraphicFramePr>
        <p:xfrm>
          <a:off x="628650" y="1825625"/>
          <a:ext cx="7886700" cy="4079240"/>
        </p:xfrm>
        <a:graphic>
          <a:graphicData uri="http://schemas.openxmlformats.org/drawingml/2006/table">
            <a:tbl>
              <a:tblPr firstRow="1" bandRow="1">
                <a:tableStyleId>{5C22544A-7EE6-4342-B048-85BDC9FD1C3A}</a:tableStyleId>
              </a:tblPr>
              <a:tblGrid>
                <a:gridCol w="1577340"/>
                <a:gridCol w="1577340"/>
                <a:gridCol w="1577340"/>
                <a:gridCol w="1577340"/>
                <a:gridCol w="1577340"/>
              </a:tblGrid>
              <a:tr h="370840">
                <a:tc>
                  <a:txBody>
                    <a:bodyPr/>
                    <a:lstStyle/>
                    <a:p>
                      <a:r>
                        <a:rPr lang="en-US" dirty="0" smtClean="0"/>
                        <a:t>Network</a:t>
                      </a:r>
                      <a:endParaRPr lang="en-US" dirty="0"/>
                    </a:p>
                  </a:txBody>
                  <a:tcPr/>
                </a:tc>
                <a:tc>
                  <a:txBody>
                    <a:bodyPr/>
                    <a:lstStyle/>
                    <a:p>
                      <a:r>
                        <a:rPr lang="en-US" dirty="0" smtClean="0"/>
                        <a:t>URL</a:t>
                      </a:r>
                      <a:endParaRPr lang="en-US" dirty="0"/>
                    </a:p>
                  </a:txBody>
                  <a:tcPr/>
                </a:tc>
                <a:tc>
                  <a:txBody>
                    <a:bodyPr/>
                    <a:lstStyle/>
                    <a:p>
                      <a:r>
                        <a:rPr lang="en-US" dirty="0" smtClean="0"/>
                        <a:t>Active? (Y/N)</a:t>
                      </a:r>
                      <a:endParaRPr lang="en-US" dirty="0"/>
                    </a:p>
                  </a:txBody>
                  <a:tcPr/>
                </a:tc>
                <a:tc>
                  <a:txBody>
                    <a:bodyPr/>
                    <a:lstStyle/>
                    <a:p>
                      <a:r>
                        <a:rPr lang="en-US" dirty="0" smtClean="0"/>
                        <a:t>Fan/Follower #</a:t>
                      </a:r>
                      <a:endParaRPr lang="en-US" dirty="0"/>
                    </a:p>
                  </a:txBody>
                  <a:tcPr/>
                </a:tc>
                <a:tc>
                  <a:txBody>
                    <a:bodyPr/>
                    <a:lstStyle/>
                    <a:p>
                      <a:r>
                        <a:rPr lang="en-US" dirty="0" smtClean="0"/>
                        <a:t>Notes</a:t>
                      </a:r>
                      <a:endParaRPr lang="en-US" dirty="0"/>
                    </a:p>
                  </a:txBody>
                  <a:tcPr/>
                </a:tc>
              </a:tr>
              <a:tr h="370840">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r h="370840">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r h="370840">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bl>
          </a:graphicData>
        </a:graphic>
      </p:graphicFrame>
    </p:spTree>
    <p:extLst>
      <p:ext uri="{BB962C8B-B14F-4D97-AF65-F5344CB8AC3E}">
        <p14:creationId xmlns:p14="http://schemas.microsoft.com/office/powerpoint/2010/main" val="151541959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3094</TotalTime>
  <Words>832</Words>
  <Application>Microsoft Macintosh PowerPoint</Application>
  <PresentationFormat>Letter Paper (8.5x11 in)</PresentationFormat>
  <Paragraphs>230</Paragraphs>
  <Slides>29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29</vt:i4>
      </vt:variant>
    </vt:vector>
  </HeadingPairs>
  <TitlesOfParts>
    <vt:vector size="33" baseType="lpstr">
      <vt:lpstr>Calibri</vt:lpstr>
      <vt:lpstr>Calibri Light</vt:lpstr>
      <vt:lpstr>Arial</vt:lpstr>
      <vt:lpstr>Office Theme</vt:lpstr>
      <vt:lpstr>PowerPoint Presentation</vt:lpstr>
      <vt:lpstr>Table Of Contents</vt:lpstr>
      <vt:lpstr>How To Use This Template</vt:lpstr>
      <vt:lpstr>Step 1:  Establish Goals</vt:lpstr>
      <vt:lpstr>Understand Why You’re On Social Media</vt:lpstr>
      <vt:lpstr>Establish Specific Goals</vt:lpstr>
      <vt:lpstr>Step 2:  Social Media  Audit</vt:lpstr>
      <vt:lpstr>3-Step Social Media Audit</vt:lpstr>
      <vt:lpstr>Social Media Account Inventory</vt:lpstr>
      <vt:lpstr>Step 3:  Establish Your Target Audience</vt:lpstr>
      <vt:lpstr>Build Your Persona (Slide 1 of 2)</vt:lpstr>
      <vt:lpstr>Build Your Persona (Slide 2 of 2)</vt:lpstr>
      <vt:lpstr>Step 4:  Competitive Analysis</vt:lpstr>
      <vt:lpstr>Competitive Inventory</vt:lpstr>
      <vt:lpstr>Top Ten Competitor Analysis (Fans/Followers)</vt:lpstr>
      <vt:lpstr>How Can You Out-Do Your Competition?</vt:lpstr>
      <vt:lpstr>Step 5:  Establish Brand Voice &amp; Tone</vt:lpstr>
      <vt:lpstr>Brand Voice Description</vt:lpstr>
      <vt:lpstr>Step 6:  Social Media Content Strategy</vt:lpstr>
      <vt:lpstr>Content Curation Source List</vt:lpstr>
      <vt:lpstr>What Social Media Content Will We Create?</vt:lpstr>
      <vt:lpstr>What Purpose Will Our Content Serve?</vt:lpstr>
      <vt:lpstr>Social Media Posting Frequency</vt:lpstr>
      <vt:lpstr>Social Media Calendar Strategy</vt:lpstr>
      <vt:lpstr>Step 7:  Social Media  Marketing Measurement</vt:lpstr>
      <vt:lpstr>Choose Which Metrics To Monitor</vt:lpstr>
      <vt:lpstr>Measurement Checklists</vt:lpstr>
      <vt:lpstr>90-Day Progress</vt:lpstr>
      <vt:lpstr>Notes &amp; Findings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Ben Sailer</dc:creator>
  <cp:lastModifiedBy>Ben Sailer</cp:lastModifiedBy>
  <cp:revision>62</cp:revision>
  <dcterms:created xsi:type="dcterms:W3CDTF">2016-05-18T16:56:58Z</dcterms:created>
  <dcterms:modified xsi:type="dcterms:W3CDTF">2016-05-20T20:31:44Z</dcterms:modified>
</cp:coreProperties>
</file>