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8BE20-8835-BA43-B577-6F0267598C59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33F8B-D333-D948-89F6-5ACA6FA81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5E45-0B52-3E4B-92B1-6B32D70E859E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F65E-6FB5-A44A-974B-E48EBC56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anva.com/graphs/flowchart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2716" y="1168698"/>
            <a:ext cx="4423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INSERT YOUR COMPANY’S NAME HERE</a:t>
            </a:r>
            <a:endParaRPr lang="en-US" sz="1600" b="1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993" y="990481"/>
            <a:ext cx="10058400" cy="1360833"/>
          </a:xfrm>
        </p:spPr>
        <p:txBody>
          <a:bodyPr/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Marketing Mix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05825"/>
              </p:ext>
            </p:extLst>
          </p:nvPr>
        </p:nvGraphicFramePr>
        <p:xfrm>
          <a:off x="1226913" y="937549"/>
          <a:ext cx="9549116" cy="501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4558"/>
                <a:gridCol w="4774558"/>
              </a:tblGrid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Product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solidFill>
                            <a:schemeClr val="lt1"/>
                          </a:solidFill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Promotion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</a:tr>
              <a:tr h="222000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solidFill>
                            <a:schemeClr val="lt1"/>
                          </a:solidFill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Price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solidFill>
                            <a:schemeClr val="bg1"/>
                          </a:solidFill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Place</a:t>
                      </a:r>
                      <a:endParaRPr lang="en-US" sz="1400" b="1" i="0" kern="0" dirty="0">
                        <a:solidFill>
                          <a:schemeClr val="bg1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>
                    <a:solidFill>
                      <a:schemeClr val="accent1"/>
                    </a:solidFill>
                  </a:tcPr>
                </a:tc>
              </a:tr>
              <a:tr h="237064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3521" y="272367"/>
            <a:ext cx="827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 Neue" charset="0"/>
                <a:ea typeface="Helvetica Neue" charset="0"/>
                <a:cs typeface="Helvetica Neue" charset="0"/>
              </a:rPr>
              <a:t>Our Marketing Mix</a:t>
            </a:r>
            <a:endParaRPr lang="en-US" sz="28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107" y="794538"/>
            <a:ext cx="10058400" cy="1578548"/>
          </a:xfrm>
        </p:spPr>
        <p:txBody>
          <a:bodyPr/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Execution Workflows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70152" y="5296462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Target Marketing Workflow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5768" y="5405319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Content Marketing Workflow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5768" y="5405319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Product Marketing Workflo</a:t>
            </a:r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5768" y="5405319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Inbound Marketing Workflow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https://www.canva.com/graphs/flowcharts/</a:t>
            </a:r>
            <a:endParaRPr lang="en-US" i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5768" y="5405319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Email Marketing Workflow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5768" y="5405319"/>
            <a:ext cx="10058400" cy="681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Marketing Automation Workflow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988" y="742950"/>
            <a:ext cx="1000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To create your own flowchart or workflow, use </a:t>
            </a:r>
            <a:r>
              <a:rPr lang="en-US" i="1" dirty="0" err="1" smtClean="0">
                <a:latin typeface="Helvetica Neue" charset="0"/>
                <a:ea typeface="Helvetica Neue" charset="0"/>
                <a:cs typeface="Helvetica Neue" charset="0"/>
              </a:rPr>
              <a:t>Canva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en-US" i="1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https://www.canva.com/graphs/flowcharts/</a:t>
            </a:r>
            <a:endParaRPr lang="en-US" i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i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43681"/>
            <a:ext cx="10515600" cy="1077005"/>
          </a:xfrm>
        </p:spPr>
        <p:txBody>
          <a:bodyPr/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Measuring Our Efforts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15358" cy="1450757"/>
          </a:xfrm>
        </p:spPr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Our Mission Statement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{Your 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company} exists to {provide benefit} through {product or service}.</a:t>
            </a:r>
          </a:p>
        </p:txBody>
      </p:sp>
    </p:spTree>
    <p:extLst>
      <p:ext uri="{BB962C8B-B14F-4D97-AF65-F5344CB8AC3E}">
        <p14:creationId xmlns:p14="http://schemas.microsoft.com/office/powerpoint/2010/main" val="7318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Key Performance Indicators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54997"/>
              </p:ext>
            </p:extLst>
          </p:nvPr>
        </p:nvGraphicFramePr>
        <p:xfrm>
          <a:off x="1204095" y="2036347"/>
          <a:ext cx="9951584" cy="299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896"/>
                <a:gridCol w="2487896"/>
                <a:gridCol w="2487896"/>
                <a:gridCol w="2487896"/>
              </a:tblGrid>
              <a:tr h="740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Inbound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r>
                        <a:rPr lang="en-US" baseline="0" dirty="0" smtClean="0"/>
                        <a:t> Marketing</a:t>
                      </a:r>
                      <a:endParaRPr lang="en-US" dirty="0"/>
                    </a:p>
                  </a:txBody>
                  <a:tcPr/>
                </a:tc>
              </a:tr>
              <a:tr h="75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Business Metrics + Goals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05310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824"/>
                <a:gridCol w="81227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 marL="95596" marR="9559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One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596" marR="9559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r>
                        <a:rPr lang="en-US" baseline="0" dirty="0" smtClean="0"/>
                        <a:t> Two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r>
                        <a:rPr lang="en-US" baseline="0" dirty="0" smtClean="0"/>
                        <a:t> Three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Four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596" marR="9559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Five</a:t>
                      </a:r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32151"/>
              </p:ext>
            </p:extLst>
          </p:nvPr>
        </p:nvGraphicFramePr>
        <p:xfrm>
          <a:off x="1226913" y="937549"/>
          <a:ext cx="9549116" cy="501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4558"/>
                <a:gridCol w="4774558"/>
              </a:tblGrid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Strengths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Weakness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</a:tr>
              <a:tr h="222000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Opportunities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>
                          <a:solidFill>
                            <a:schemeClr val="bg1"/>
                          </a:solidFill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Threats</a:t>
                      </a:r>
                    </a:p>
                  </a:txBody>
                  <a:tcPr marL="54436" marR="54436" marT="0" marB="0">
                    <a:solidFill>
                      <a:schemeClr val="accent1"/>
                    </a:solidFill>
                  </a:tcPr>
                </a:tc>
              </a:tr>
              <a:tr h="237064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3521" y="359452"/>
            <a:ext cx="827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 Neue" charset="0"/>
                <a:ea typeface="Helvetica Neue" charset="0"/>
                <a:cs typeface="Helvetica Neue" charset="0"/>
              </a:rPr>
              <a:t>SWOT Analysis</a:t>
            </a:r>
            <a:endParaRPr lang="en-US" sz="20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7113" y="345166"/>
            <a:ext cx="827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 Neue" charset="0"/>
                <a:ea typeface="Helvetica Neue" charset="0"/>
                <a:cs typeface="Helvetica Neue" charset="0"/>
              </a:rPr>
              <a:t>Five C’s Analysis</a:t>
            </a:r>
            <a:endParaRPr lang="en-US" sz="28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78994"/>
              </p:ext>
            </p:extLst>
          </p:nvPr>
        </p:nvGraphicFramePr>
        <p:xfrm>
          <a:off x="985838" y="1028701"/>
          <a:ext cx="10458450" cy="475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690"/>
                <a:gridCol w="2091690"/>
                <a:gridCol w="2091690"/>
                <a:gridCol w="2091690"/>
                <a:gridCol w="2091690"/>
              </a:tblGrid>
              <a:tr h="162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Company</a:t>
                      </a:r>
                      <a:endParaRPr lang="en-US" sz="1400" b="1" i="0" kern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Collaborators</a:t>
                      </a:r>
                      <a:endParaRPr lang="en-US" sz="1400" b="1" i="0" kern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Competitors</a:t>
                      </a:r>
                      <a:endParaRPr lang="en-US" sz="1400" b="1" i="0" kern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Climate</a:t>
                      </a:r>
                      <a:endParaRPr lang="en-US" sz="1400" b="1" i="0" kern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Customers</a:t>
                      </a:r>
                      <a:endParaRPr lang="en-US" sz="1400" b="1" i="0" kern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2024" marR="52024" marT="0" marB="0"/>
                </a:tc>
              </a:tr>
              <a:tr h="453848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400" b="1" i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 </a:t>
                      </a: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400" b="1" i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 </a:t>
                      </a: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400" b="1" i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 </a:t>
                      </a:r>
                    </a:p>
                  </a:txBody>
                  <a:tcPr marL="52024" marR="5202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400" b="1" i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 </a:t>
                      </a:r>
                    </a:p>
                  </a:txBody>
                  <a:tcPr marL="52024" marR="52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400" b="1" i="0" dirty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 </a:t>
                      </a:r>
                    </a:p>
                  </a:txBody>
                  <a:tcPr marL="52024" marR="52024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4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40918"/>
              </p:ext>
            </p:extLst>
          </p:nvPr>
        </p:nvGraphicFramePr>
        <p:xfrm>
          <a:off x="1226913" y="937549"/>
          <a:ext cx="9549116" cy="501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4558"/>
                <a:gridCol w="4774558"/>
              </a:tblGrid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Politics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Economics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</a:tr>
              <a:tr h="222000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  <a:tr h="187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Social</a:t>
                      </a:r>
                      <a:endParaRPr lang="en-US" sz="1400" b="1" i="0" kern="0" dirty="0">
                        <a:solidFill>
                          <a:srgbClr val="2F5496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0" dirty="0" smtClean="0">
                          <a:solidFill>
                            <a:schemeClr val="bg1"/>
                          </a:solidFill>
                          <a:effectLst/>
                          <a:latin typeface="Al Nile" charset="-78"/>
                          <a:ea typeface="Al Nile" charset="-78"/>
                          <a:cs typeface="Al Nile" charset="-78"/>
                        </a:rPr>
                        <a:t>Technology</a:t>
                      </a:r>
                      <a:endParaRPr lang="en-US" sz="1400" b="1" i="0" kern="0" dirty="0">
                        <a:solidFill>
                          <a:schemeClr val="bg1"/>
                        </a:solidFill>
                        <a:effectLst/>
                        <a:latin typeface="Al Nile" charset="-78"/>
                        <a:ea typeface="Al Nile" charset="-78"/>
                        <a:cs typeface="Al Nile" charset="-78"/>
                      </a:endParaRPr>
                    </a:p>
                  </a:txBody>
                  <a:tcPr marL="54436" marR="54436" marT="0" marB="0">
                    <a:solidFill>
                      <a:schemeClr val="accent1"/>
                    </a:solidFill>
                  </a:tcPr>
                </a:tc>
              </a:tr>
              <a:tr h="237064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436" marR="54436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3521" y="272367"/>
            <a:ext cx="827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 Neue" charset="0"/>
                <a:ea typeface="Helvetica Neue" charset="0"/>
                <a:cs typeface="Helvetica Neue" charset="0"/>
              </a:rPr>
              <a:t>PEST Analysis</a:t>
            </a:r>
            <a:endParaRPr lang="en-US" sz="28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993" y="990481"/>
            <a:ext cx="10058400" cy="1284633"/>
          </a:xfrm>
        </p:spPr>
        <p:txBody>
          <a:bodyPr/>
          <a:lstStyle/>
          <a:p>
            <a:pPr algn="ctr"/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Our Marketing Strategy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15358" cy="1450757"/>
          </a:xfrm>
        </p:spPr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Target Audience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[Enter description of your brand’s target audience.]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15358" cy="1450757"/>
          </a:xfrm>
        </p:spPr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Marketing Goals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Goal 1</a:t>
            </a:r>
          </a:p>
          <a:p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Goal 2</a:t>
            </a:r>
          </a:p>
          <a:p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Goal 3</a:t>
            </a:r>
          </a:p>
          <a:p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Goal 4</a:t>
            </a:r>
          </a:p>
          <a:p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Goal 5</a:t>
            </a:r>
          </a:p>
        </p:txBody>
      </p:sp>
    </p:spTree>
    <p:extLst>
      <p:ext uri="{BB962C8B-B14F-4D97-AF65-F5344CB8AC3E}">
        <p14:creationId xmlns:p14="http://schemas.microsoft.com/office/powerpoint/2010/main" val="14852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Annual Budget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 Ad Budget:</a:t>
            </a:r>
          </a:p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Social Media Budget:</a:t>
            </a:r>
          </a:p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Content Marketing Budget:</a:t>
            </a:r>
          </a:p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Email Marketing Budget:</a:t>
            </a:r>
          </a:p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</a:rPr>
              <a:t>Marketing Tools Budget: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246</Words>
  <Application>Microsoft Macintosh PowerPoint</Application>
  <PresentationFormat>Widescreen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 Nile</vt:lpstr>
      <vt:lpstr>Calibri</vt:lpstr>
      <vt:lpstr>Calibri Light</vt:lpstr>
      <vt:lpstr>Helvetica Neue</vt:lpstr>
      <vt:lpstr>Symbol</vt:lpstr>
      <vt:lpstr>Times New Roman</vt:lpstr>
      <vt:lpstr>Arial</vt:lpstr>
      <vt:lpstr>Office Theme</vt:lpstr>
      <vt:lpstr>PowerPoint Presentation</vt:lpstr>
      <vt:lpstr>Our Mission Statement</vt:lpstr>
      <vt:lpstr>PowerPoint Presentation</vt:lpstr>
      <vt:lpstr>PowerPoint Presentation</vt:lpstr>
      <vt:lpstr>PowerPoint Presentation</vt:lpstr>
      <vt:lpstr>Our Marketing Strategy</vt:lpstr>
      <vt:lpstr>Target Audience</vt:lpstr>
      <vt:lpstr>Marketing Goals</vt:lpstr>
      <vt:lpstr>Annual Budget</vt:lpstr>
      <vt:lpstr>Marketing Mix</vt:lpstr>
      <vt:lpstr>PowerPoint Presentation</vt:lpstr>
      <vt:lpstr>Execution Workflows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Our Efforts</vt:lpstr>
      <vt:lpstr>Key Performance Indicators</vt:lpstr>
      <vt:lpstr>Business Metrics + Goals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Process Template</dc:title>
  <dc:creator>Breonna Bergstrom</dc:creator>
  <cp:lastModifiedBy>Ashton Hauff</cp:lastModifiedBy>
  <cp:revision>13</cp:revision>
  <dcterms:created xsi:type="dcterms:W3CDTF">2017-12-11T21:00:03Z</dcterms:created>
  <dcterms:modified xsi:type="dcterms:W3CDTF">2017-12-28T22:46:01Z</dcterms:modified>
</cp:coreProperties>
</file>